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9" r:id="rId6"/>
    <p:sldId id="268" r:id="rId7"/>
    <p:sldId id="267" r:id="rId8"/>
    <p:sldId id="274" r:id="rId9"/>
    <p:sldId id="272" r:id="rId10"/>
    <p:sldId id="273" r:id="rId11"/>
    <p:sldId id="263" r:id="rId12"/>
    <p:sldId id="265" r:id="rId13"/>
    <p:sldId id="266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07" autoAdjust="0"/>
  </p:normalViewPr>
  <p:slideViewPr>
    <p:cSldViewPr snapToGrid="0">
      <p:cViewPr varScale="1">
        <p:scale>
          <a:sx n="82" d="100"/>
          <a:sy n="82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BE10D-74F6-4FDA-ACD2-AAF3337494B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E5F55-A3FA-470D-9CB5-8A2C63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7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E5F55-A3FA-470D-9CB5-8A2C63E1D7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0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E5F55-A3FA-470D-9CB5-8A2C63E1D7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0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E5F55-A3FA-470D-9CB5-8A2C63E1D7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Margarita 5-8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E5F55-A3FA-470D-9CB5-8A2C63E1D7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2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E5F55-A3FA-470D-9CB5-8A2C63E1D7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9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E5F55-A3FA-470D-9CB5-8A2C63E1D7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5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E5F55-A3FA-470D-9CB5-8A2C63E1D7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E5F55-A3FA-470D-9CB5-8A2C63E1D7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15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E5F55-A3FA-470D-9CB5-8A2C63E1D7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9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EFB9-F1E2-45F2-AF50-C8D1E8E4A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0324C-8145-4FDA-AA01-84308D5FC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FB6F-515C-459F-99D2-2D8CB145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04B-C201-4BE8-A048-7085E2E98B8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07C73-3A0E-4730-AFAB-B6170ECD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57092-FE4B-4D51-8254-CE75B2F6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1EE8-3650-4C1E-BFF2-402FEA19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2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E430-5A0D-417D-889F-8DEE4515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DE944-827D-4C44-975B-9DACE90DD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97430-F589-4C35-BB13-04C50B25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04B-C201-4BE8-A048-7085E2E98B8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C7638-8F0C-44F7-A648-96EE053D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DC105-1D21-4858-9701-4B00AD65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1EE8-3650-4C1E-BFF2-402FEA19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D9E50-AFF4-494B-8603-0AB656A3C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A9D37-5B88-4859-9EEA-E289689A1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27416-DD7B-4F3A-97BD-46F49646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04B-C201-4BE8-A048-7085E2E98B8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066-F629-4B5D-BAC6-D470CC30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D1A8F-3E4F-4114-AF9C-1BF36726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1EE8-3650-4C1E-BFF2-402FEA19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1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9205-7044-43C2-B137-F8C7407F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C4D82-B89A-463A-97FC-A9CD4146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AD51C-1AC8-4278-AA55-A8EBDC60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04B-C201-4BE8-A048-7085E2E98B8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46BC2-BCF6-484B-AB20-39DC164F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EEF90-DD44-4D93-B8F6-E63CE85D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1EE8-3650-4C1E-BFF2-402FEA19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0685-4CC0-4D7B-8FFD-EB1DA3721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46E85-CF41-4589-8D41-AD5A4FB00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347A4-6CC4-4AA5-A20B-83935AAD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04B-C201-4BE8-A048-7085E2E98B8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0E4F0-7B74-45FB-8813-3C22B5F1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F3F9E-C218-42C5-98E7-6BEC1254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1EE8-3650-4C1E-BFF2-402FEA19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1F9D-3DF1-4F9E-9278-F125989F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B0A75-5F3A-437A-8F44-9CA62415E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6DAA7-F6FC-4E86-9ABE-C0A6650C0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D9B6D-74E1-4F26-93B5-DAD5F54C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04B-C201-4BE8-A048-7085E2E98B8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CAB34-534F-49E6-B63D-C1AAD7BB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A32BB-8D64-4C91-BD85-75C62C47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1EE8-3650-4C1E-BFF2-402FEA19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4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364A-7194-4D2B-ADBE-9F161A3E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4CF2B-B5C3-48CC-8BED-5842A66C1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C58DA-8A23-4487-8547-469ED698F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409297-6517-4A7E-B006-E784D7D0D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37590-7699-4ABB-9D66-8654AD7CC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3CEE8-505F-4D80-97A6-444EFE54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04B-C201-4BE8-A048-7085E2E98B8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1FA7F-1661-40CB-BF4B-10691E62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FD0FB-90FB-43BF-8A64-6CAA9A38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1EE8-3650-4C1E-BFF2-402FEA19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8044-1525-4F88-97B7-1568134D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3EB8B-32DE-4E4A-B8B6-2110DDA0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04B-C201-4BE8-A048-7085E2E98B8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4AA92-B8EA-47EA-9EF6-71084B88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91BD0-99C3-46BF-A27B-4A7A0EDF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1EE8-3650-4C1E-BFF2-402FEA19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6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0193B-3CB9-4A1A-A00C-A26F2660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04B-C201-4BE8-A048-7085E2E98B8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863DC-5A40-4223-8BA5-AE750662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986E7-2227-4477-BC14-696709FD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1EE8-3650-4C1E-BFF2-402FEA19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D9CD-AA86-49F3-A5A8-F2363D0D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E0993-BF70-42BF-A9AD-E205BE10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56D81-10A8-47C1-89BD-2D670B6B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88C08-B175-4DCF-B43B-29868CCC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04B-C201-4BE8-A048-7085E2E98B8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4E80E-D520-4C4F-BB89-6DAD0C59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2EF89-5B2D-47AF-876A-71C49116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1EE8-3650-4C1E-BFF2-402FEA19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A51A-E2D9-4B12-AD1E-BDDF3754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7E0FE-D02B-440C-8A6A-09F1DFB3F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1C976-5F62-44F5-8226-E663EAE67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D6A36-5517-4D3A-8BA8-044F99D9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04B-C201-4BE8-A048-7085E2E98B8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3B60D-EA29-46BC-A109-BDCF3C2A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BD54C-71F9-4578-9B3D-189514FF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1EE8-3650-4C1E-BFF2-402FEA19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9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EAD55-171C-4F98-B7AA-7CBA09B7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79870-CC15-41B8-B027-8CF323A48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93B3-6818-4D3E-B532-BBD087FAC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6D04B-C201-4BE8-A048-7085E2E98B8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16D02-A0C4-453B-8E66-71A415891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6A2A4-E1F7-4748-AE9A-ED9644AC1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1EE8-3650-4C1E-BFF2-402FEA19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9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hyperlink" Target="https://studentaid.gov/h/apply-for-aid/fafs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inaid@Cascadia.edu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EA10CD81-FCDC-42F8-B88C-B9FBF3E691E5}"/>
              </a:ext>
            </a:extLst>
          </p:cNvPr>
          <p:cNvSpPr/>
          <p:nvPr/>
        </p:nvSpPr>
        <p:spPr>
          <a:xfrm>
            <a:off x="770709" y="1888571"/>
            <a:ext cx="4976947" cy="2308324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6E6BF7-89FC-4132-BA90-2E886110719B}"/>
              </a:ext>
            </a:extLst>
          </p:cNvPr>
          <p:cNvGrpSpPr/>
          <p:nvPr/>
        </p:nvGrpSpPr>
        <p:grpSpPr>
          <a:xfrm>
            <a:off x="-962526" y="-1179095"/>
            <a:ext cx="13980693" cy="9781674"/>
            <a:chOff x="91440" y="-973184"/>
            <a:chExt cx="12353108" cy="8816341"/>
          </a:xfrm>
          <a:blipFill>
            <a:blip r:embed="rId3"/>
            <a:stretch>
              <a:fillRect/>
            </a:stretch>
          </a:blipFill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B84B0CA1-D877-4B7B-B2CC-688AF5CD8BB3}"/>
                </a:ext>
              </a:extLst>
            </p:cNvPr>
            <p:cNvSpPr/>
            <p:nvPr/>
          </p:nvSpPr>
          <p:spPr>
            <a:xfrm>
              <a:off x="11046823" y="933994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8C8E7E7F-EC1A-421E-8A86-2E6D7D819775}"/>
                </a:ext>
              </a:extLst>
            </p:cNvPr>
            <p:cNvSpPr/>
            <p:nvPr/>
          </p:nvSpPr>
          <p:spPr>
            <a:xfrm>
              <a:off x="11046823" y="-337458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47B9E62B-D1D1-4F1C-A0CA-B89FFAFB5F59}"/>
                </a:ext>
              </a:extLst>
            </p:cNvPr>
            <p:cNvSpPr/>
            <p:nvPr/>
          </p:nvSpPr>
          <p:spPr>
            <a:xfrm>
              <a:off x="9875520" y="298268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86AFAB9E-93FB-45EA-82C6-2D487B53F4C3}"/>
                </a:ext>
              </a:extLst>
            </p:cNvPr>
            <p:cNvSpPr/>
            <p:nvPr/>
          </p:nvSpPr>
          <p:spPr>
            <a:xfrm>
              <a:off x="9875520" y="-973184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293C242D-8001-4304-A8A4-6635E3B99E15}"/>
                </a:ext>
              </a:extLst>
            </p:cNvPr>
            <p:cNvSpPr/>
            <p:nvPr/>
          </p:nvSpPr>
          <p:spPr>
            <a:xfrm>
              <a:off x="8704217" y="-337458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31E307EF-CEDB-4BE2-8B8E-C0F33C92FE88}"/>
                </a:ext>
              </a:extLst>
            </p:cNvPr>
            <p:cNvSpPr/>
            <p:nvPr/>
          </p:nvSpPr>
          <p:spPr>
            <a:xfrm>
              <a:off x="11046823" y="2205446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A6EE128B-FFB5-4D5E-8E42-0FB86AF369A3}"/>
                </a:ext>
              </a:extLst>
            </p:cNvPr>
            <p:cNvSpPr/>
            <p:nvPr/>
          </p:nvSpPr>
          <p:spPr>
            <a:xfrm>
              <a:off x="9875520" y="1569720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2113B93D-2966-4D86-9D28-8965024DD951}"/>
                </a:ext>
              </a:extLst>
            </p:cNvPr>
            <p:cNvSpPr/>
            <p:nvPr/>
          </p:nvSpPr>
          <p:spPr>
            <a:xfrm>
              <a:off x="9875520" y="2841171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BCA5C33F-DAED-4F5A-85D4-F8EFA757AEFF}"/>
                </a:ext>
              </a:extLst>
            </p:cNvPr>
            <p:cNvSpPr/>
            <p:nvPr/>
          </p:nvSpPr>
          <p:spPr>
            <a:xfrm>
              <a:off x="8704216" y="933993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420C5522-2345-47C2-B358-D5DBAB6010A1}"/>
                </a:ext>
              </a:extLst>
            </p:cNvPr>
            <p:cNvSpPr/>
            <p:nvPr/>
          </p:nvSpPr>
          <p:spPr>
            <a:xfrm>
              <a:off x="8704215" y="2205446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E696122F-C919-4657-B3E3-7F826D8F6813}"/>
                </a:ext>
              </a:extLst>
            </p:cNvPr>
            <p:cNvSpPr/>
            <p:nvPr/>
          </p:nvSpPr>
          <p:spPr>
            <a:xfrm>
              <a:off x="11046823" y="3476897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DE498E9E-E1B6-4BF5-BC14-9025B3807805}"/>
                </a:ext>
              </a:extLst>
            </p:cNvPr>
            <p:cNvSpPr/>
            <p:nvPr/>
          </p:nvSpPr>
          <p:spPr>
            <a:xfrm>
              <a:off x="11046823" y="4748349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FC027642-B32C-470B-9F50-211D84DEE682}"/>
                </a:ext>
              </a:extLst>
            </p:cNvPr>
            <p:cNvSpPr/>
            <p:nvPr/>
          </p:nvSpPr>
          <p:spPr>
            <a:xfrm>
              <a:off x="11046822" y="6019801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0A4B9D8F-8B45-46B6-849A-DE5D0547E771}"/>
                </a:ext>
              </a:extLst>
            </p:cNvPr>
            <p:cNvSpPr/>
            <p:nvPr/>
          </p:nvSpPr>
          <p:spPr>
            <a:xfrm>
              <a:off x="7532911" y="1569720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744A116D-6845-47D5-BF0A-ADADD69663B7}"/>
                </a:ext>
              </a:extLst>
            </p:cNvPr>
            <p:cNvSpPr/>
            <p:nvPr/>
          </p:nvSpPr>
          <p:spPr>
            <a:xfrm>
              <a:off x="7532910" y="298266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8E1F56F7-C5F4-4598-8248-E390C0BC7D42}"/>
                </a:ext>
              </a:extLst>
            </p:cNvPr>
            <p:cNvSpPr/>
            <p:nvPr/>
          </p:nvSpPr>
          <p:spPr>
            <a:xfrm>
              <a:off x="7532913" y="-925290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8DA9D9B3-1777-4563-80ED-6A7543B7B4F7}"/>
                </a:ext>
              </a:extLst>
            </p:cNvPr>
            <p:cNvSpPr/>
            <p:nvPr/>
          </p:nvSpPr>
          <p:spPr>
            <a:xfrm>
              <a:off x="9875513" y="5376454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B0DA968C-1794-448E-898F-91EA9351F4F2}"/>
                </a:ext>
              </a:extLst>
            </p:cNvPr>
            <p:cNvSpPr/>
            <p:nvPr/>
          </p:nvSpPr>
          <p:spPr>
            <a:xfrm>
              <a:off x="6361603" y="-289563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E890FD81-74CF-4B06-B465-6D756DAEFA1E}"/>
                </a:ext>
              </a:extLst>
            </p:cNvPr>
            <p:cNvSpPr/>
            <p:nvPr/>
          </p:nvSpPr>
          <p:spPr>
            <a:xfrm>
              <a:off x="91441" y="4748348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0BE75709-7B1E-425C-A9CF-34A467AA92E7}"/>
                </a:ext>
              </a:extLst>
            </p:cNvPr>
            <p:cNvSpPr/>
            <p:nvPr/>
          </p:nvSpPr>
          <p:spPr>
            <a:xfrm>
              <a:off x="91440" y="6004560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508660F2-2ADC-426F-903F-762F5D3B661D}"/>
                </a:ext>
              </a:extLst>
            </p:cNvPr>
            <p:cNvSpPr/>
            <p:nvPr/>
          </p:nvSpPr>
          <p:spPr>
            <a:xfrm>
              <a:off x="1262743" y="5376454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10FB98CB-E3A0-4BEB-946C-6F84EF3F078D}"/>
                </a:ext>
              </a:extLst>
            </p:cNvPr>
            <p:cNvSpPr/>
            <p:nvPr/>
          </p:nvSpPr>
          <p:spPr>
            <a:xfrm>
              <a:off x="9875518" y="4112622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ADA1F8EB-783D-4A35-8419-84EBEEA023DC}"/>
                </a:ext>
              </a:extLst>
            </p:cNvPr>
            <p:cNvSpPr/>
            <p:nvPr/>
          </p:nvSpPr>
          <p:spPr>
            <a:xfrm>
              <a:off x="7532909" y="2841170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BFD6E053-1529-454B-B3A7-746ED50DBB2C}"/>
                </a:ext>
              </a:extLst>
            </p:cNvPr>
            <p:cNvSpPr/>
            <p:nvPr/>
          </p:nvSpPr>
          <p:spPr>
            <a:xfrm>
              <a:off x="8704212" y="3452947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A275BE94-3246-4301-B16A-E0FD07382FB3}"/>
                </a:ext>
              </a:extLst>
            </p:cNvPr>
            <p:cNvSpPr/>
            <p:nvPr/>
          </p:nvSpPr>
          <p:spPr>
            <a:xfrm>
              <a:off x="8704211" y="4748348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80A3FF76-22FD-417F-AC70-6322B7424293}"/>
                </a:ext>
              </a:extLst>
            </p:cNvPr>
            <p:cNvSpPr/>
            <p:nvPr/>
          </p:nvSpPr>
          <p:spPr>
            <a:xfrm>
              <a:off x="7532908" y="4100648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A45A27EE-CAC7-43DB-AAFD-2A6072F73CB8}"/>
                </a:ext>
              </a:extLst>
            </p:cNvPr>
            <p:cNvSpPr/>
            <p:nvPr/>
          </p:nvSpPr>
          <p:spPr>
            <a:xfrm>
              <a:off x="8704210" y="6043747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79B88D27-8FB3-4796-ACD6-1D6BA0BC9384}"/>
                </a:ext>
              </a:extLst>
            </p:cNvPr>
            <p:cNvSpPr/>
            <p:nvPr/>
          </p:nvSpPr>
          <p:spPr>
            <a:xfrm>
              <a:off x="7532907" y="5416731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0C9E4439-0874-4B7A-98C4-FC7CDA4430E5}"/>
                </a:ext>
              </a:extLst>
            </p:cNvPr>
            <p:cNvSpPr/>
            <p:nvPr/>
          </p:nvSpPr>
          <p:spPr>
            <a:xfrm>
              <a:off x="7532904" y="6667500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5F128E64-D388-4F8E-B312-2927A82C2BB1}"/>
                </a:ext>
              </a:extLst>
            </p:cNvPr>
            <p:cNvSpPr/>
            <p:nvPr/>
          </p:nvSpPr>
          <p:spPr>
            <a:xfrm>
              <a:off x="6283228" y="6042116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1CC1002A-A9FD-4A4C-ADFB-30332622D904}"/>
                </a:ext>
              </a:extLst>
            </p:cNvPr>
            <p:cNvSpPr/>
            <p:nvPr/>
          </p:nvSpPr>
          <p:spPr>
            <a:xfrm>
              <a:off x="6283228" y="4784274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66E0DA28-4A4E-449F-B53D-BC17692C6E20}"/>
                </a:ext>
              </a:extLst>
            </p:cNvPr>
            <p:cNvSpPr/>
            <p:nvPr/>
          </p:nvSpPr>
          <p:spPr>
            <a:xfrm>
              <a:off x="5111924" y="5409112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C264BBC7-8470-45C2-9E73-372A87081D4F}"/>
                </a:ext>
              </a:extLst>
            </p:cNvPr>
            <p:cNvSpPr/>
            <p:nvPr/>
          </p:nvSpPr>
          <p:spPr>
            <a:xfrm>
              <a:off x="6361602" y="939979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852A8F83-9B90-4F72-BF09-36E245EE1771}"/>
                </a:ext>
              </a:extLst>
            </p:cNvPr>
            <p:cNvSpPr/>
            <p:nvPr/>
          </p:nvSpPr>
          <p:spPr>
            <a:xfrm>
              <a:off x="5190296" y="342895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97E26B51-8057-4FE6-BA6D-51B9E08EE325}"/>
                </a:ext>
              </a:extLst>
            </p:cNvPr>
            <p:cNvSpPr/>
            <p:nvPr/>
          </p:nvSpPr>
          <p:spPr>
            <a:xfrm>
              <a:off x="6361601" y="2212249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48AE62FE-4577-40FF-A35D-592D28FB99FC}"/>
                </a:ext>
              </a:extLst>
            </p:cNvPr>
            <p:cNvSpPr/>
            <p:nvPr/>
          </p:nvSpPr>
          <p:spPr>
            <a:xfrm>
              <a:off x="6361600" y="3476897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F740AFE-8BF8-4BD1-99FC-E6BD3CF693A9}"/>
              </a:ext>
            </a:extLst>
          </p:cNvPr>
          <p:cNvSpPr txBox="1"/>
          <p:nvPr/>
        </p:nvSpPr>
        <p:spPr>
          <a:xfrm>
            <a:off x="466888" y="1888571"/>
            <a:ext cx="5591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ncode Sans Normal"/>
              </a:rPr>
              <a:t>Navigating Financial Aid </a:t>
            </a:r>
          </a:p>
        </p:txBody>
      </p:sp>
    </p:spTree>
    <p:extLst>
      <p:ext uri="{BB962C8B-B14F-4D97-AF65-F5344CB8AC3E}">
        <p14:creationId xmlns:p14="http://schemas.microsoft.com/office/powerpoint/2010/main" val="96127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42029E-EAC3-4DB4-9355-1AC53E3C9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83" y="-301965"/>
            <a:ext cx="4330390" cy="7086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42C49-5A89-473A-B3C9-C1C72BD3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72"/>
            <a:ext cx="10515600" cy="1325563"/>
          </a:xfrm>
        </p:spPr>
        <p:txBody>
          <a:bodyPr/>
          <a:lstStyle/>
          <a:p>
            <a:r>
              <a:rPr lang="en-US" dirty="0">
                <a:latin typeface="Encode Sans Narrow Black" panose="02000000000000000000"/>
              </a:rPr>
              <a:t>2025-26 FAFSA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78711-7572-4AD7-8231-A12B08F1A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57" y="1473033"/>
            <a:ext cx="8675560" cy="3866332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/>
              </a:rPr>
              <a:t>FAFSA Simplification Act</a:t>
            </a:r>
          </a:p>
          <a:p>
            <a:pPr lvl="1"/>
            <a:r>
              <a:rPr lang="en-US" dirty="0">
                <a:latin typeface="Open Sans"/>
              </a:rPr>
              <a:t>Dependent Student invites Parents/Contributor to </a:t>
            </a:r>
            <a:br>
              <a:rPr lang="en-US" dirty="0">
                <a:latin typeface="Open Sans"/>
              </a:rPr>
            </a:br>
            <a:r>
              <a:rPr lang="en-US" dirty="0">
                <a:latin typeface="Open Sans"/>
              </a:rPr>
              <a:t>FAFSA Form</a:t>
            </a:r>
          </a:p>
          <a:p>
            <a:pPr lvl="1"/>
            <a:r>
              <a:rPr lang="en-US" dirty="0">
                <a:latin typeface="Open Sans"/>
              </a:rPr>
              <a:t>Student and Parent without a social security number can create a FSA ID and access the FAFSA Form</a:t>
            </a:r>
          </a:p>
          <a:p>
            <a:pPr lvl="1"/>
            <a:r>
              <a:rPr lang="en-US" dirty="0">
                <a:latin typeface="Open Sans"/>
              </a:rPr>
              <a:t>Students and Parents are taken through the FAFSA onboarding which provides an overview </a:t>
            </a:r>
          </a:p>
          <a:p>
            <a:r>
              <a:rPr lang="en-US" dirty="0">
                <a:latin typeface="Open Sans"/>
              </a:rPr>
              <a:t>Application available December 1,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769804-E62A-4417-814B-CFABC329AE97}"/>
              </a:ext>
            </a:extLst>
          </p:cNvPr>
          <p:cNvSpPr/>
          <p:nvPr/>
        </p:nvSpPr>
        <p:spPr>
          <a:xfrm>
            <a:off x="4533014" y="5879805"/>
            <a:ext cx="3125972" cy="978195"/>
          </a:xfrm>
          <a:prstGeom prst="rect">
            <a:avLst/>
          </a:prstGeom>
          <a:solidFill>
            <a:srgbClr val="3300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E5C53-3642-49D4-9A17-309D41E4AA3F}"/>
              </a:ext>
            </a:extLst>
          </p:cNvPr>
          <p:cNvSpPr/>
          <p:nvPr/>
        </p:nvSpPr>
        <p:spPr>
          <a:xfrm>
            <a:off x="689471" y="5879805"/>
            <a:ext cx="3125972" cy="978195"/>
          </a:xfrm>
          <a:prstGeom prst="rect">
            <a:avLst/>
          </a:prstGeom>
          <a:solidFill>
            <a:srgbClr val="3300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</a:rPr>
              <a:t>Priority Deadline Cascadia:</a:t>
            </a:r>
          </a:p>
          <a:p>
            <a:r>
              <a:rPr lang="en-US" sz="2000" dirty="0">
                <a:solidFill>
                  <a:schemeClr val="bg1"/>
                </a:solidFill>
              </a:rPr>
              <a:t>April 15th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BA203-D344-42F1-8BAC-0F5287DC7931}"/>
              </a:ext>
            </a:extLst>
          </p:cNvPr>
          <p:cNvSpPr txBox="1"/>
          <p:nvPr/>
        </p:nvSpPr>
        <p:spPr>
          <a:xfrm>
            <a:off x="4533014" y="5953403"/>
            <a:ext cx="312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Priority Deadline UW:</a:t>
            </a:r>
          </a:p>
          <a:p>
            <a:r>
              <a:rPr lang="en-US" sz="2400" dirty="0">
                <a:solidFill>
                  <a:schemeClr val="bg1"/>
                </a:solidFill>
              </a:rPr>
              <a:t>February 28th</a:t>
            </a:r>
          </a:p>
        </p:txBody>
      </p:sp>
    </p:spTree>
    <p:extLst>
      <p:ext uri="{BB962C8B-B14F-4D97-AF65-F5344CB8AC3E}">
        <p14:creationId xmlns:p14="http://schemas.microsoft.com/office/powerpoint/2010/main" val="168580473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FF0D02-C09B-4050-96AC-EB21C71D22DF}"/>
              </a:ext>
            </a:extLst>
          </p:cNvPr>
          <p:cNvSpPr/>
          <p:nvPr/>
        </p:nvSpPr>
        <p:spPr>
          <a:xfrm>
            <a:off x="879779" y="692517"/>
            <a:ext cx="5789427" cy="5414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kern="2000" spc="600" dirty="0">
                <a:solidFill>
                  <a:schemeClr val="tx1"/>
                </a:solidFill>
                <a:latin typeface="Uni Sans" pitchFamily="2" charset="77"/>
              </a:rPr>
              <a:t>Dependency Status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80DC97-3D30-47CC-AC31-C4C5450BDD7C}"/>
              </a:ext>
            </a:extLst>
          </p:cNvPr>
          <p:cNvSpPr/>
          <p:nvPr/>
        </p:nvSpPr>
        <p:spPr>
          <a:xfrm>
            <a:off x="346804" y="1420252"/>
            <a:ext cx="6855375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INDEPENDENT STUDENT: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living with parents or not being claimed by them on tax forms does not make individual an independent student for purposes of applying for federal student aid.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System Font Regular"/>
              <a:buChar char="&gt;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years old</a:t>
            </a:r>
          </a:p>
          <a:p>
            <a:pPr marL="342900" indent="-342900">
              <a:buFont typeface="System Font Regular"/>
              <a:buChar char="&gt;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Married</a:t>
            </a:r>
          </a:p>
          <a:p>
            <a:pPr marL="342900" indent="-342900">
              <a:buFont typeface="System Font Regular"/>
              <a:buChar char="&gt;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Child/Dependent more than 50%</a:t>
            </a:r>
          </a:p>
          <a:p>
            <a:pPr marL="342900" indent="-342900">
              <a:buFont typeface="System Font Regular"/>
              <a:buChar char="&gt;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BA/BS</a:t>
            </a:r>
          </a:p>
          <a:p>
            <a:pPr marL="342900" indent="-342900">
              <a:buFont typeface="System Font Regular"/>
              <a:buChar char="&gt;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Orphan/ Ward of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[has to be legal via court]</a:t>
            </a:r>
          </a:p>
          <a:p>
            <a:pPr marL="342900" indent="-342900">
              <a:buFont typeface="System Font Regular"/>
              <a:buChar char="&gt;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Military Veteran</a:t>
            </a:r>
          </a:p>
          <a:p>
            <a:pPr marL="342900" indent="-342900">
              <a:buFont typeface="System Font Regular"/>
              <a:buChar char="&gt;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Emancipated Minor</a:t>
            </a:r>
          </a:p>
          <a:p>
            <a:pPr marL="342900" indent="-342900">
              <a:buFont typeface="System Font Regular"/>
              <a:buChar char="&gt;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Homeless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3C8A58-4711-4F46-9482-A1E79D0AA3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16" b="13385"/>
          <a:stretch/>
        </p:blipFill>
        <p:spPr>
          <a:xfrm>
            <a:off x="7615450" y="-19258"/>
            <a:ext cx="4576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2526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04F6BA-1737-4D8D-B878-0845DC2260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58" t="6927" b="18472"/>
          <a:stretch/>
        </p:blipFill>
        <p:spPr>
          <a:xfrm>
            <a:off x="515582" y="290014"/>
            <a:ext cx="11160835" cy="62779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A1A9CC-D8AC-4B68-81C8-57646F520CC7}"/>
              </a:ext>
            </a:extLst>
          </p:cNvPr>
          <p:cNvSpPr/>
          <p:nvPr/>
        </p:nvSpPr>
        <p:spPr>
          <a:xfrm>
            <a:off x="1524000" y="455700"/>
            <a:ext cx="9144000" cy="720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kern="2000" spc="600" dirty="0">
                <a:solidFill>
                  <a:schemeClr val="tx1"/>
                </a:solidFill>
                <a:latin typeface="Uni Sans" pitchFamily="2" charset="77"/>
              </a:rPr>
              <a:t>BUDGET / COA</a:t>
            </a:r>
            <a:r>
              <a:rPr lang="en-US" sz="1600" b="1" kern="2000" spc="600" dirty="0">
                <a:solidFill>
                  <a:schemeClr val="tx1"/>
                </a:solidFill>
                <a:latin typeface="Uni Sans" pitchFamily="2" charset="77"/>
              </a:rPr>
              <a:t> an example…</a:t>
            </a:r>
            <a:r>
              <a:rPr lang="en-US" sz="4000" b="1" kern="2000" spc="600" dirty="0">
                <a:solidFill>
                  <a:schemeClr val="tx1"/>
                </a:solidFill>
                <a:latin typeface="Uni Sans" pitchFamily="2" charset="77"/>
              </a:rPr>
              <a:t> 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FD9F6147-75D8-46AD-A15F-8AAFDD1A67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086307"/>
              </p:ext>
            </p:extLst>
          </p:nvPr>
        </p:nvGraphicFramePr>
        <p:xfrm>
          <a:off x="2499815" y="1385650"/>
          <a:ext cx="7192370" cy="425055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64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688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ncode Sans Normal Black" panose="02000000000000000000" pitchFamily="2" charset="77"/>
                        </a:rPr>
                        <a:t>4-YEAR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Encode Sans Normal Black" panose="02000000000000000000" pitchFamily="2" charset="77"/>
                        </a:rPr>
                        <a:t> PUBLIC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Encode Sans Normal Black" panose="02000000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ncode Sans Normal Black" panose="02000000000000000000" pitchFamily="2" charset="77"/>
                        </a:rPr>
                        <a:t>COMMUNITY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ncode Sans Normal Black" panose="02000000000000000000" pitchFamily="2" charset="77"/>
                        </a:rPr>
                        <a:t>4-YEAR 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18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Uni Sans" pitchFamily="2" charset="77"/>
                        </a:rPr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$12,919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$5,157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$50,720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918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Uni Sans" pitchFamily="2" charset="77"/>
                        </a:rPr>
                        <a:t>ROOM &amp;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$11,250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$8,928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$13,008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173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Uni Sans" pitchFamily="2" charset="77"/>
                        </a:rPr>
                        <a:t>BOOKS &amp;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$785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18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Uni Sans" pitchFamily="2" charset="77"/>
                        </a:rPr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$2,676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$726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829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Uni Sans" pitchFamily="2" charset="77"/>
                        </a:rPr>
                        <a:t>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$2,508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$1,848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$2,019</a:t>
                      </a:r>
                      <a:endParaRPr lang="en-US" sz="24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918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Encode Sans Normal Black" panose="02000000000000000000" pitchFamily="2" charset="77"/>
                        </a:rPr>
                        <a:t>Total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  <a:latin typeface="Encode Sans Normal Black" panose="02000000000000000000" pitchFamily="2" charset="77"/>
                        </a:rPr>
                        <a:t> AY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Encode Sans Normal Black" panose="02000000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Encode Sans Normal Black" panose="02000000000000000000" pitchFamily="2" charset="77"/>
                        </a:rPr>
                        <a:t>$29,179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latin typeface="Encode Sans Normal Black" panose="02000000000000000000" pitchFamily="2" charset="77"/>
                          <a:ea typeface="+mn-ea"/>
                          <a:cs typeface="+mn-cs"/>
                        </a:rPr>
                        <a:t>$19,137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latin typeface="Encode Sans Normal Black" panose="02000000000000000000" pitchFamily="2" charset="77"/>
                          <a:ea typeface="+mn-ea"/>
                          <a:cs typeface="+mn-cs"/>
                        </a:rPr>
                        <a:t>$67,258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33729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CC28AE3-4C80-420A-86DF-A060CDEB2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4098" name="Picture 2" descr="File:Washington Huskies logo.svg - Wikipedia">
            <a:extLst>
              <a:ext uri="{FF2B5EF4-FFF2-40B4-BE49-F238E27FC236}">
                <a16:creationId xmlns:a16="http://schemas.microsoft.com/office/drawing/2014/main" id="{BCB69044-D893-43B7-8AC5-DF722A3BA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140" y="1746914"/>
            <a:ext cx="5267964" cy="363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604CD-1904-4C3D-9919-4FADBA8B4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626" y="1521849"/>
            <a:ext cx="5161252" cy="5008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52605F-9784-4449-8581-3A40EAC06E2E}"/>
              </a:ext>
            </a:extLst>
          </p:cNvPr>
          <p:cNvSpPr txBox="1"/>
          <p:nvPr/>
        </p:nvSpPr>
        <p:spPr>
          <a:xfrm>
            <a:off x="4064101" y="202448"/>
            <a:ext cx="321608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>
                <a:latin typeface="Uni Sans"/>
                <a:cs typeface="Calibri"/>
              </a:rPr>
              <a:t>Resources</a:t>
            </a:r>
          </a:p>
        </p:txBody>
      </p:sp>
      <p:pic>
        <p:nvPicPr>
          <p:cNvPr id="11" name="Picture 12" descr="Qr code&#10;&#10;Description automatically generated">
            <a:extLst>
              <a:ext uri="{FF2B5EF4-FFF2-40B4-BE49-F238E27FC236}">
                <a16:creationId xmlns:a16="http://schemas.microsoft.com/office/drawing/2014/main" id="{864CBC9E-2C26-4E2D-B06E-786C4620A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7" y="1873493"/>
            <a:ext cx="1438275" cy="14001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E981BC-A92A-4483-AA61-C84F6F69396E}"/>
              </a:ext>
            </a:extLst>
          </p:cNvPr>
          <p:cNvSpPr txBox="1"/>
          <p:nvPr/>
        </p:nvSpPr>
        <p:spPr>
          <a:xfrm>
            <a:off x="1947316" y="4021351"/>
            <a:ext cx="2330823" cy="646331"/>
          </a:xfrm>
          <a:prstGeom prst="rect">
            <a:avLst/>
          </a:prstGeom>
          <a:solidFill>
            <a:schemeClr val="dk1">
              <a:tint val="2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Open Sans" panose="020B0606030504020204"/>
                <a:cs typeface="Calibri" panose="020F0502020204030204"/>
              </a:rPr>
              <a:t>Email us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Open Sans" panose="020B0606030504020204"/>
                <a:cs typeface="Calibri" panose="020F050202020403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Finaid@Cascadia.edu</a:t>
            </a:r>
            <a:endParaRPr lang="en-US" dirty="0">
              <a:solidFill>
                <a:srgbClr val="0070C0"/>
              </a:solidFill>
              <a:latin typeface="Open Sans" panose="020B0606030504020204"/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64F27-6CC7-4505-994B-E191C46F4CB8}"/>
              </a:ext>
            </a:extLst>
          </p:cNvPr>
          <p:cNvSpPr txBox="1"/>
          <p:nvPr/>
        </p:nvSpPr>
        <p:spPr>
          <a:xfrm>
            <a:off x="3251675" y="1064849"/>
            <a:ext cx="4840940" cy="646331"/>
          </a:xfrm>
          <a:prstGeom prst="rect">
            <a:avLst/>
          </a:prstGeom>
          <a:solidFill>
            <a:schemeClr val="dk1">
              <a:tint val="2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Open Sans" panose="020B0606030504020204"/>
                <a:cs typeface="Calibri"/>
              </a:rPr>
              <a:t>To Complete a FAFSA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Open Sans" panose="020B0606030504020204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https://studentaid.gov/h/apply-for-aid/fafsa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E0049-D6A1-4710-922A-DEF9D4BDFA59}"/>
              </a:ext>
            </a:extLst>
          </p:cNvPr>
          <p:cNvSpPr txBox="1"/>
          <p:nvPr/>
        </p:nvSpPr>
        <p:spPr>
          <a:xfrm>
            <a:off x="7779103" y="4030260"/>
            <a:ext cx="2156346" cy="646331"/>
          </a:xfrm>
          <a:prstGeom prst="rect">
            <a:avLst/>
          </a:prstGeom>
          <a:solidFill>
            <a:schemeClr val="dk1">
              <a:tint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/>
              </a:rPr>
              <a:t>Email us</a:t>
            </a:r>
          </a:p>
          <a:p>
            <a:pPr algn="ctr"/>
            <a:r>
              <a:rPr lang="en-US" u="sng" dirty="0">
                <a:solidFill>
                  <a:srgbClr val="0070C0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uwbfaid@uw.edu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D6785-9474-4C83-BDC9-8B719EC8F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963" y="4812474"/>
            <a:ext cx="1457528" cy="1476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EE71CF-914F-4CE5-AE20-64DCD64BF0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3275" y="4841053"/>
            <a:ext cx="1448002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6582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E41E8D-2362-B904-EF9C-7A6C93820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595" y="877077"/>
            <a:ext cx="2715298" cy="476709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Please SCAN the QR CODE to be directed TO AN Attendee Survey (Code is also within Your Program). </a:t>
            </a:r>
          </a:p>
          <a:p>
            <a:r>
              <a:rPr lang="en-US" sz="2400"/>
              <a:t>Your </a:t>
            </a:r>
            <a:r>
              <a:rPr lang="en-US" sz="2400" dirty="0"/>
              <a:t>feedback is Welcomed and Appreciated.</a:t>
            </a:r>
          </a:p>
        </p:txBody>
      </p:sp>
      <p:pic>
        <p:nvPicPr>
          <p:cNvPr id="2" name="Picture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33519861-D76E-3C22-3F85-74860152E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05" y="1821684"/>
            <a:ext cx="2918096" cy="29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9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86E6BF7-89FC-4132-BA90-2E886110719B}"/>
              </a:ext>
            </a:extLst>
          </p:cNvPr>
          <p:cNvGrpSpPr/>
          <p:nvPr/>
        </p:nvGrpSpPr>
        <p:grpSpPr>
          <a:xfrm>
            <a:off x="-1003529" y="-8011720"/>
            <a:ext cx="13980693" cy="9781674"/>
            <a:chOff x="91440" y="-973184"/>
            <a:chExt cx="12353108" cy="8816341"/>
          </a:xfrm>
          <a:blipFill>
            <a:blip r:embed="rId3"/>
            <a:stretch>
              <a:fillRect/>
            </a:stretch>
          </a:blipFill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B84B0CA1-D877-4B7B-B2CC-688AF5CD8BB3}"/>
                </a:ext>
              </a:extLst>
            </p:cNvPr>
            <p:cNvSpPr/>
            <p:nvPr/>
          </p:nvSpPr>
          <p:spPr>
            <a:xfrm>
              <a:off x="11046823" y="933994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8C8E7E7F-EC1A-421E-8A86-2E6D7D819775}"/>
                </a:ext>
              </a:extLst>
            </p:cNvPr>
            <p:cNvSpPr/>
            <p:nvPr/>
          </p:nvSpPr>
          <p:spPr>
            <a:xfrm>
              <a:off x="11046823" y="-337458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47B9E62B-D1D1-4F1C-A0CA-B89FFAFB5F59}"/>
                </a:ext>
              </a:extLst>
            </p:cNvPr>
            <p:cNvSpPr/>
            <p:nvPr/>
          </p:nvSpPr>
          <p:spPr>
            <a:xfrm>
              <a:off x="9875520" y="298268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86AFAB9E-93FB-45EA-82C6-2D487B53F4C3}"/>
                </a:ext>
              </a:extLst>
            </p:cNvPr>
            <p:cNvSpPr/>
            <p:nvPr/>
          </p:nvSpPr>
          <p:spPr>
            <a:xfrm>
              <a:off x="9875520" y="-973184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293C242D-8001-4304-A8A4-6635E3B99E15}"/>
                </a:ext>
              </a:extLst>
            </p:cNvPr>
            <p:cNvSpPr/>
            <p:nvPr/>
          </p:nvSpPr>
          <p:spPr>
            <a:xfrm>
              <a:off x="8704217" y="-337458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31E307EF-CEDB-4BE2-8B8E-C0F33C92FE88}"/>
                </a:ext>
              </a:extLst>
            </p:cNvPr>
            <p:cNvSpPr/>
            <p:nvPr/>
          </p:nvSpPr>
          <p:spPr>
            <a:xfrm>
              <a:off x="11046823" y="2205446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A6EE128B-FFB5-4D5E-8E42-0FB86AF369A3}"/>
                </a:ext>
              </a:extLst>
            </p:cNvPr>
            <p:cNvSpPr/>
            <p:nvPr/>
          </p:nvSpPr>
          <p:spPr>
            <a:xfrm>
              <a:off x="9875520" y="1569720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2113B93D-2966-4D86-9D28-8965024DD951}"/>
                </a:ext>
              </a:extLst>
            </p:cNvPr>
            <p:cNvSpPr/>
            <p:nvPr/>
          </p:nvSpPr>
          <p:spPr>
            <a:xfrm>
              <a:off x="9875520" y="2841171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BCA5C33F-DAED-4F5A-85D4-F8EFA757AEFF}"/>
                </a:ext>
              </a:extLst>
            </p:cNvPr>
            <p:cNvSpPr/>
            <p:nvPr/>
          </p:nvSpPr>
          <p:spPr>
            <a:xfrm>
              <a:off x="8704216" y="933993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420C5522-2345-47C2-B358-D5DBAB6010A1}"/>
                </a:ext>
              </a:extLst>
            </p:cNvPr>
            <p:cNvSpPr/>
            <p:nvPr/>
          </p:nvSpPr>
          <p:spPr>
            <a:xfrm>
              <a:off x="8704215" y="2205446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E696122F-C919-4657-B3E3-7F826D8F6813}"/>
                </a:ext>
              </a:extLst>
            </p:cNvPr>
            <p:cNvSpPr/>
            <p:nvPr/>
          </p:nvSpPr>
          <p:spPr>
            <a:xfrm>
              <a:off x="11046823" y="3476897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DE498E9E-E1B6-4BF5-BC14-9025B3807805}"/>
                </a:ext>
              </a:extLst>
            </p:cNvPr>
            <p:cNvSpPr/>
            <p:nvPr/>
          </p:nvSpPr>
          <p:spPr>
            <a:xfrm>
              <a:off x="11046823" y="4748349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FC027642-B32C-470B-9F50-211D84DEE682}"/>
                </a:ext>
              </a:extLst>
            </p:cNvPr>
            <p:cNvSpPr/>
            <p:nvPr/>
          </p:nvSpPr>
          <p:spPr>
            <a:xfrm>
              <a:off x="11046822" y="6019801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0A4B9D8F-8B45-46B6-849A-DE5D0547E771}"/>
                </a:ext>
              </a:extLst>
            </p:cNvPr>
            <p:cNvSpPr/>
            <p:nvPr/>
          </p:nvSpPr>
          <p:spPr>
            <a:xfrm>
              <a:off x="7532911" y="1569720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744A116D-6845-47D5-BF0A-ADADD69663B7}"/>
                </a:ext>
              </a:extLst>
            </p:cNvPr>
            <p:cNvSpPr/>
            <p:nvPr/>
          </p:nvSpPr>
          <p:spPr>
            <a:xfrm>
              <a:off x="7532910" y="298266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8E1F56F7-C5F4-4598-8248-E390C0BC7D42}"/>
                </a:ext>
              </a:extLst>
            </p:cNvPr>
            <p:cNvSpPr/>
            <p:nvPr/>
          </p:nvSpPr>
          <p:spPr>
            <a:xfrm>
              <a:off x="7532913" y="-925290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8DA9D9B3-1777-4563-80ED-6A7543B7B4F7}"/>
                </a:ext>
              </a:extLst>
            </p:cNvPr>
            <p:cNvSpPr/>
            <p:nvPr/>
          </p:nvSpPr>
          <p:spPr>
            <a:xfrm>
              <a:off x="9875513" y="5376454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B0DA968C-1794-448E-898F-91EA9351F4F2}"/>
                </a:ext>
              </a:extLst>
            </p:cNvPr>
            <p:cNvSpPr/>
            <p:nvPr/>
          </p:nvSpPr>
          <p:spPr>
            <a:xfrm>
              <a:off x="6361603" y="-289563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E890FD81-74CF-4B06-B465-6D756DAEFA1E}"/>
                </a:ext>
              </a:extLst>
            </p:cNvPr>
            <p:cNvSpPr/>
            <p:nvPr/>
          </p:nvSpPr>
          <p:spPr>
            <a:xfrm>
              <a:off x="91441" y="4748348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0BE75709-7B1E-425C-A9CF-34A467AA92E7}"/>
                </a:ext>
              </a:extLst>
            </p:cNvPr>
            <p:cNvSpPr/>
            <p:nvPr/>
          </p:nvSpPr>
          <p:spPr>
            <a:xfrm>
              <a:off x="91440" y="6004560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508660F2-2ADC-426F-903F-762F5D3B661D}"/>
                </a:ext>
              </a:extLst>
            </p:cNvPr>
            <p:cNvSpPr/>
            <p:nvPr/>
          </p:nvSpPr>
          <p:spPr>
            <a:xfrm>
              <a:off x="1262743" y="5376454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10FB98CB-E3A0-4BEB-946C-6F84EF3F078D}"/>
                </a:ext>
              </a:extLst>
            </p:cNvPr>
            <p:cNvSpPr/>
            <p:nvPr/>
          </p:nvSpPr>
          <p:spPr>
            <a:xfrm>
              <a:off x="9875518" y="4112622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ADA1F8EB-783D-4A35-8419-84EBEEA023DC}"/>
                </a:ext>
              </a:extLst>
            </p:cNvPr>
            <p:cNvSpPr/>
            <p:nvPr/>
          </p:nvSpPr>
          <p:spPr>
            <a:xfrm>
              <a:off x="7532909" y="2841170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BFD6E053-1529-454B-B3A7-746ED50DBB2C}"/>
                </a:ext>
              </a:extLst>
            </p:cNvPr>
            <p:cNvSpPr/>
            <p:nvPr/>
          </p:nvSpPr>
          <p:spPr>
            <a:xfrm>
              <a:off x="8704212" y="3452947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A275BE94-3246-4301-B16A-E0FD07382FB3}"/>
                </a:ext>
              </a:extLst>
            </p:cNvPr>
            <p:cNvSpPr/>
            <p:nvPr/>
          </p:nvSpPr>
          <p:spPr>
            <a:xfrm>
              <a:off x="8704211" y="4748348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80A3FF76-22FD-417F-AC70-6322B7424293}"/>
                </a:ext>
              </a:extLst>
            </p:cNvPr>
            <p:cNvSpPr/>
            <p:nvPr/>
          </p:nvSpPr>
          <p:spPr>
            <a:xfrm>
              <a:off x="7532908" y="4100648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A45A27EE-CAC7-43DB-AAFD-2A6072F73CB8}"/>
                </a:ext>
              </a:extLst>
            </p:cNvPr>
            <p:cNvSpPr/>
            <p:nvPr/>
          </p:nvSpPr>
          <p:spPr>
            <a:xfrm>
              <a:off x="8704210" y="6043747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79B88D27-8FB3-4796-ACD6-1D6BA0BC9384}"/>
                </a:ext>
              </a:extLst>
            </p:cNvPr>
            <p:cNvSpPr/>
            <p:nvPr/>
          </p:nvSpPr>
          <p:spPr>
            <a:xfrm>
              <a:off x="7532907" y="5416731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0C9E4439-0874-4B7A-98C4-FC7CDA4430E5}"/>
                </a:ext>
              </a:extLst>
            </p:cNvPr>
            <p:cNvSpPr/>
            <p:nvPr/>
          </p:nvSpPr>
          <p:spPr>
            <a:xfrm>
              <a:off x="7532904" y="6667500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5F128E64-D388-4F8E-B312-2927A82C2BB1}"/>
                </a:ext>
              </a:extLst>
            </p:cNvPr>
            <p:cNvSpPr/>
            <p:nvPr/>
          </p:nvSpPr>
          <p:spPr>
            <a:xfrm>
              <a:off x="6283228" y="6042116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1CC1002A-A9FD-4A4C-ADFB-30332622D904}"/>
                </a:ext>
              </a:extLst>
            </p:cNvPr>
            <p:cNvSpPr/>
            <p:nvPr/>
          </p:nvSpPr>
          <p:spPr>
            <a:xfrm>
              <a:off x="6283228" y="4784274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66E0DA28-4A4E-449F-B53D-BC17692C6E20}"/>
                </a:ext>
              </a:extLst>
            </p:cNvPr>
            <p:cNvSpPr/>
            <p:nvPr/>
          </p:nvSpPr>
          <p:spPr>
            <a:xfrm>
              <a:off x="5111924" y="5409112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C264BBC7-8470-45C2-9E73-372A87081D4F}"/>
                </a:ext>
              </a:extLst>
            </p:cNvPr>
            <p:cNvSpPr/>
            <p:nvPr/>
          </p:nvSpPr>
          <p:spPr>
            <a:xfrm>
              <a:off x="6361602" y="939979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852A8F83-9B90-4F72-BF09-36E245EE1771}"/>
                </a:ext>
              </a:extLst>
            </p:cNvPr>
            <p:cNvSpPr/>
            <p:nvPr/>
          </p:nvSpPr>
          <p:spPr>
            <a:xfrm>
              <a:off x="5190296" y="342895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97E26B51-8057-4FE6-BA6D-51B9E08EE325}"/>
                </a:ext>
              </a:extLst>
            </p:cNvPr>
            <p:cNvSpPr/>
            <p:nvPr/>
          </p:nvSpPr>
          <p:spPr>
            <a:xfrm>
              <a:off x="6361601" y="2212249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48AE62FE-4577-40FF-A35D-592D28FB99FC}"/>
                </a:ext>
              </a:extLst>
            </p:cNvPr>
            <p:cNvSpPr/>
            <p:nvPr/>
          </p:nvSpPr>
          <p:spPr>
            <a:xfrm>
              <a:off x="6361600" y="3476897"/>
              <a:ext cx="1397725" cy="117565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15AC5E-0581-45FE-81F0-FF57774C32E9}"/>
              </a:ext>
            </a:extLst>
          </p:cNvPr>
          <p:cNvSpPr txBox="1"/>
          <p:nvPr/>
        </p:nvSpPr>
        <p:spPr>
          <a:xfrm>
            <a:off x="152471" y="1483812"/>
            <a:ext cx="84872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Encode Sans Normal"/>
              </a:rPr>
              <a:t>TOPICS: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/>
              </a:rPr>
              <a:t>What is financial aid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/>
              </a:rPr>
              <a:t>Types of aid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/>
              </a:rPr>
              <a:t>Which application to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/>
              </a:rPr>
              <a:t>2025-26 FAFSA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/>
              </a:rPr>
              <a:t>Dependency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/>
              </a:rPr>
              <a:t>Community College vs. University</a:t>
            </a:r>
            <a:endParaRPr lang="en-US" sz="3200" dirty="0">
              <a:latin typeface="Open San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A604AD-5B31-4636-A833-E8D14E5EF337}"/>
              </a:ext>
            </a:extLst>
          </p:cNvPr>
          <p:cNvGrpSpPr/>
          <p:nvPr/>
        </p:nvGrpSpPr>
        <p:grpSpPr>
          <a:xfrm>
            <a:off x="7674639" y="2616894"/>
            <a:ext cx="4259312" cy="2189281"/>
            <a:chOff x="4298958" y="1968169"/>
            <a:chExt cx="5415880" cy="476690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3DB73D2-A8C5-457D-9B7C-D6FE65AE78D2}"/>
                </a:ext>
              </a:extLst>
            </p:cNvPr>
            <p:cNvSpPr/>
            <p:nvPr/>
          </p:nvSpPr>
          <p:spPr>
            <a:xfrm>
              <a:off x="4298958" y="1968169"/>
              <a:ext cx="5415880" cy="4766908"/>
            </a:xfrm>
            <a:prstGeom prst="rect">
              <a:avLst/>
            </a:prstGeom>
            <a:solidFill>
              <a:srgbClr val="330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8E3850F-D234-4745-AC75-2210B62D88C1}"/>
                </a:ext>
              </a:extLst>
            </p:cNvPr>
            <p:cNvSpPr txBox="1"/>
            <p:nvPr/>
          </p:nvSpPr>
          <p:spPr>
            <a:xfrm>
              <a:off x="4453144" y="3376098"/>
              <a:ext cx="5201772" cy="3111154"/>
            </a:xfrm>
            <a:prstGeom prst="rect">
              <a:avLst/>
            </a:prstGeom>
            <a:solidFill>
              <a:srgbClr val="33006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Open Sans"/>
                  <a:ea typeface="ＭＳ Ｐゴシック" charset="0"/>
                  <a:cs typeface="Open Sans"/>
                </a:rPr>
                <a:t>Historically, 95% of Cascadia College students are accepted for transfer to the University of Washington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A31A66B-6521-45A6-BD19-77D041053CD5}"/>
                </a:ext>
              </a:extLst>
            </p:cNvPr>
            <p:cNvSpPr txBox="1"/>
            <p:nvPr/>
          </p:nvSpPr>
          <p:spPr>
            <a:xfrm>
              <a:off x="4623186" y="2140511"/>
              <a:ext cx="4664465" cy="1416076"/>
            </a:xfrm>
            <a:prstGeom prst="rect">
              <a:avLst/>
            </a:prstGeom>
            <a:solidFill>
              <a:srgbClr val="33006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Encode Sans Normal"/>
                  <a:ea typeface="Uni Sans Light" charset="0"/>
                  <a:cs typeface="Encode Sans Normal"/>
                </a:rPr>
                <a:t>Fun Fact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4337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44CF29-4784-41BF-BF18-4F1CF5E23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6" y="628303"/>
            <a:ext cx="10661814" cy="526256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694322-6BBB-47B3-9349-1122D5EF03F7}"/>
              </a:ext>
            </a:extLst>
          </p:cNvPr>
          <p:cNvGrpSpPr/>
          <p:nvPr/>
        </p:nvGrpSpPr>
        <p:grpSpPr>
          <a:xfrm>
            <a:off x="3388060" y="794793"/>
            <a:ext cx="5415880" cy="4766908"/>
            <a:chOff x="3538185" y="863032"/>
            <a:chExt cx="5415880" cy="476690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6BDEDB1-13CE-4160-BC9F-0809EE648ADA}"/>
                </a:ext>
              </a:extLst>
            </p:cNvPr>
            <p:cNvSpPr/>
            <p:nvPr/>
          </p:nvSpPr>
          <p:spPr>
            <a:xfrm>
              <a:off x="3538185" y="863032"/>
              <a:ext cx="5415880" cy="4766908"/>
            </a:xfrm>
            <a:prstGeom prst="rect">
              <a:avLst/>
            </a:prstGeom>
            <a:solidFill>
              <a:srgbClr val="330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6790FA9-4E8A-48D1-A160-CCEC12ED9B64}"/>
                </a:ext>
              </a:extLst>
            </p:cNvPr>
            <p:cNvSpPr txBox="1"/>
            <p:nvPr/>
          </p:nvSpPr>
          <p:spPr>
            <a:xfrm>
              <a:off x="3645239" y="2687089"/>
              <a:ext cx="5201772" cy="1962460"/>
            </a:xfrm>
            <a:prstGeom prst="rect">
              <a:avLst/>
            </a:prstGeom>
            <a:solidFill>
              <a:srgbClr val="33006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Open Sans"/>
                  <a:ea typeface="ＭＳ Ｐゴシック" charset="0"/>
                  <a:cs typeface="Open Sans"/>
                </a:rPr>
                <a:t>Financial </a:t>
              </a:r>
              <a:r>
                <a:rPr lang="en-US" sz="2800" b="1" dirty="0">
                  <a:solidFill>
                    <a:schemeClr val="bg1"/>
                  </a:solidFill>
                  <a:latin typeface="Open Sans"/>
                  <a:ea typeface="ＭＳ Ｐゴシック" charset="0"/>
                  <a:cs typeface="Open Sans"/>
                </a:rPr>
                <a:t>aid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  <a:ea typeface="ＭＳ Ｐゴシック" charset="0"/>
                  <a:cs typeface="Open Sans"/>
                </a:rPr>
                <a:t> is money provided to students </a:t>
              </a:r>
              <a:r>
                <a:rPr lang="en-US" sz="2800" b="1" dirty="0">
                  <a:solidFill>
                    <a:schemeClr val="bg1"/>
                  </a:solidFill>
                  <a:latin typeface="Open Sans"/>
                  <a:ea typeface="ＭＳ Ｐゴシック" charset="0"/>
                  <a:cs typeface="Open Sans"/>
                </a:rPr>
                <a:t>to help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  <a:ea typeface="ＭＳ Ｐゴシック" charset="0"/>
                  <a:cs typeface="Open Sans"/>
                </a:rPr>
                <a:t> pay for postsecondary educational expenses.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6903CE7-D3C3-4219-9737-51662D200D96}"/>
                </a:ext>
              </a:extLst>
            </p:cNvPr>
            <p:cNvSpPr txBox="1"/>
            <p:nvPr/>
          </p:nvSpPr>
          <p:spPr>
            <a:xfrm>
              <a:off x="3606162" y="1035374"/>
              <a:ext cx="4664465" cy="1200329"/>
            </a:xfrm>
            <a:prstGeom prst="rect">
              <a:avLst/>
            </a:prstGeom>
            <a:solidFill>
              <a:srgbClr val="33006F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Encode Sans Normal"/>
                  <a:ea typeface="Encode Sans Normal Black" charset="0"/>
                  <a:cs typeface="Encode Sans Normal"/>
                </a:rPr>
                <a:t>WHAT IS FINANCIAL AID?</a:t>
              </a:r>
              <a:endParaRPr lang="en-US" sz="3600" b="1" dirty="0">
                <a:solidFill>
                  <a:schemeClr val="bg1"/>
                </a:solidFill>
                <a:latin typeface="Encode Sans Normal"/>
                <a:ea typeface="Uni Sans Light" charset="0"/>
                <a:cs typeface="Encode Sans Norm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5254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F603B43-AAD6-4826-965A-08E2ABDEEA8B}"/>
              </a:ext>
            </a:extLst>
          </p:cNvPr>
          <p:cNvGrpSpPr/>
          <p:nvPr/>
        </p:nvGrpSpPr>
        <p:grpSpPr>
          <a:xfrm>
            <a:off x="-5360931" y="-71741"/>
            <a:ext cx="3335940" cy="6858000"/>
            <a:chOff x="8711821" y="0"/>
            <a:chExt cx="3462817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D5F150-8064-470A-9A7D-5A1DE73FF3A8}"/>
                </a:ext>
              </a:extLst>
            </p:cNvPr>
            <p:cNvSpPr/>
            <p:nvPr/>
          </p:nvSpPr>
          <p:spPr>
            <a:xfrm>
              <a:off x="8711821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04CCE4-E9F0-43A8-A93B-F9F161DC742C}"/>
                </a:ext>
              </a:extLst>
            </p:cNvPr>
            <p:cNvSpPr txBox="1"/>
            <p:nvPr/>
          </p:nvSpPr>
          <p:spPr>
            <a:xfrm>
              <a:off x="8935570" y="1170386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Work-study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D030CD-C7E4-42EA-9807-D3EF181B1B29}"/>
                </a:ext>
              </a:extLst>
            </p:cNvPr>
            <p:cNvSpPr txBox="1"/>
            <p:nvPr/>
          </p:nvSpPr>
          <p:spPr>
            <a:xfrm>
              <a:off x="8950879" y="2439747"/>
              <a:ext cx="29342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Jobs on campus allowing you to earn money to help pay for educational expenses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7D7F2D-8683-4547-A106-0379DB71FE2B}"/>
              </a:ext>
            </a:extLst>
          </p:cNvPr>
          <p:cNvGrpSpPr/>
          <p:nvPr/>
        </p:nvGrpSpPr>
        <p:grpSpPr>
          <a:xfrm>
            <a:off x="-4398723" y="-47003"/>
            <a:ext cx="2892461" cy="6858000"/>
            <a:chOff x="6309744" y="0"/>
            <a:chExt cx="349617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426A52-28FD-427F-9174-DF7466D1ED4F}"/>
                </a:ext>
              </a:extLst>
            </p:cNvPr>
            <p:cNvSpPr/>
            <p:nvPr/>
          </p:nvSpPr>
          <p:spPr>
            <a:xfrm>
              <a:off x="6462215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DC7867-16A6-4CE1-A78B-2F9B706468D8}"/>
                </a:ext>
              </a:extLst>
            </p:cNvPr>
            <p:cNvSpPr txBox="1"/>
            <p:nvPr/>
          </p:nvSpPr>
          <p:spPr>
            <a:xfrm>
              <a:off x="6309744" y="1165222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Loans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C5A3BD-480C-46E1-B1E8-32D59EA8A135}"/>
                </a:ext>
              </a:extLst>
            </p:cNvPr>
            <p:cNvSpPr txBox="1"/>
            <p:nvPr/>
          </p:nvSpPr>
          <p:spPr>
            <a:xfrm>
              <a:off x="6635697" y="2347415"/>
              <a:ext cx="29342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Money borrowed from the federal government to help pay for you education, which MUST be paid back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F9D122-75B6-408A-8D6F-197F31A90E1A}"/>
              </a:ext>
            </a:extLst>
          </p:cNvPr>
          <p:cNvGrpSpPr/>
          <p:nvPr/>
        </p:nvGrpSpPr>
        <p:grpSpPr>
          <a:xfrm>
            <a:off x="-5959364" y="-259524"/>
            <a:ext cx="3343701" cy="6858000"/>
            <a:chOff x="4738048" y="0"/>
            <a:chExt cx="3343701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3B2A06-1C7B-43F2-981D-CD464ACE7125}"/>
                </a:ext>
              </a:extLst>
            </p:cNvPr>
            <p:cNvSpPr/>
            <p:nvPr/>
          </p:nvSpPr>
          <p:spPr>
            <a:xfrm>
              <a:off x="4738048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B87DCF-FBF9-4EE5-B7B8-477B89102B88}"/>
                </a:ext>
              </a:extLst>
            </p:cNvPr>
            <p:cNvSpPr txBox="1"/>
            <p:nvPr/>
          </p:nvSpPr>
          <p:spPr>
            <a:xfrm>
              <a:off x="4738048" y="1146410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Scholarships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901CDD-4A53-4831-B978-3BC50EC31401}"/>
                </a:ext>
              </a:extLst>
            </p:cNvPr>
            <p:cNvSpPr txBox="1"/>
            <p:nvPr/>
          </p:nvSpPr>
          <p:spPr>
            <a:xfrm>
              <a:off x="4914928" y="2347415"/>
              <a:ext cx="313898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Scholarships are typically awarded using a variety of factors, including - but not limited to, academic achievement, departmental and community involvement, employment experience, areas of study, and financial need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C98B7D-8BAA-4B05-9078-DC3F00D5CA80}"/>
              </a:ext>
            </a:extLst>
          </p:cNvPr>
          <p:cNvGrpSpPr/>
          <p:nvPr/>
        </p:nvGrpSpPr>
        <p:grpSpPr>
          <a:xfrm>
            <a:off x="-5360930" y="-71741"/>
            <a:ext cx="2892461" cy="6858000"/>
            <a:chOff x="756314" y="0"/>
            <a:chExt cx="3343701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C17272-63DC-4428-BA82-DEA481E7942C}"/>
                </a:ext>
              </a:extLst>
            </p:cNvPr>
            <p:cNvSpPr/>
            <p:nvPr/>
          </p:nvSpPr>
          <p:spPr>
            <a:xfrm>
              <a:off x="756314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1945E6-E8A7-48F9-A863-F2DF7CD02BF1}"/>
                </a:ext>
              </a:extLst>
            </p:cNvPr>
            <p:cNvSpPr txBox="1"/>
            <p:nvPr/>
          </p:nvSpPr>
          <p:spPr>
            <a:xfrm>
              <a:off x="756315" y="1165222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Grants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E26850-FB23-42FE-B811-FF306831BCEF}"/>
                </a:ext>
              </a:extLst>
            </p:cNvPr>
            <p:cNvSpPr txBox="1"/>
            <p:nvPr/>
          </p:nvSpPr>
          <p:spPr>
            <a:xfrm>
              <a:off x="1208964" y="2347415"/>
              <a:ext cx="289105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Federal, state, and institutional funds offered on the basis of need, which you DON’T Have to pay back.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E63834-F176-4374-9C01-B77C32389013}"/>
              </a:ext>
            </a:extLst>
          </p:cNvPr>
          <p:cNvGrpSpPr/>
          <p:nvPr/>
        </p:nvGrpSpPr>
        <p:grpSpPr>
          <a:xfrm rot="5400000">
            <a:off x="4744324" y="-4007370"/>
            <a:ext cx="3343701" cy="6858000"/>
            <a:chOff x="14692033" y="-107123"/>
            <a:chExt cx="3343701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F4DDD-4CBC-4391-A338-187EC4FF39FE}"/>
                </a:ext>
              </a:extLst>
            </p:cNvPr>
            <p:cNvSpPr/>
            <p:nvPr/>
          </p:nvSpPr>
          <p:spPr>
            <a:xfrm>
              <a:off x="14692033" y="-107123"/>
              <a:ext cx="3343701" cy="6858000"/>
            </a:xfrm>
            <a:prstGeom prst="rect">
              <a:avLst/>
            </a:prstGeom>
            <a:noFill/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30FBDA-992E-4A83-A771-E2BB6958EF91}"/>
                </a:ext>
              </a:extLst>
            </p:cNvPr>
            <p:cNvSpPr txBox="1"/>
            <p:nvPr/>
          </p:nvSpPr>
          <p:spPr>
            <a:xfrm rot="16200000">
              <a:off x="15850800" y="2937156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Types of Aid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DEA153-D0F9-4F78-998A-321394EA2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41" y="1862922"/>
            <a:ext cx="3857625" cy="3743325"/>
          </a:xfrm>
          <a:prstGeom prst="rect">
            <a:avLst/>
          </a:prstGeom>
        </p:spPr>
      </p:pic>
      <p:pic>
        <p:nvPicPr>
          <p:cNvPr id="3074" name="Picture 2" descr="File:University of Washington Block W logo RGB brand colors ...">
            <a:extLst>
              <a:ext uri="{FF2B5EF4-FFF2-40B4-BE49-F238E27FC236}">
                <a16:creationId xmlns:a16="http://schemas.microsoft.com/office/drawing/2014/main" id="{616D7878-751B-4CCD-8DF9-117BE0EED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70" y="2145035"/>
            <a:ext cx="3894983" cy="26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79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2F3FC64-E1F6-4AD6-96B5-A6BE4EBD0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41" y="1862922"/>
            <a:ext cx="3857625" cy="3743325"/>
          </a:xfrm>
          <a:prstGeom prst="rect">
            <a:avLst/>
          </a:prstGeom>
        </p:spPr>
      </p:pic>
      <p:pic>
        <p:nvPicPr>
          <p:cNvPr id="26" name="Picture 2" descr="File:University of Washington Block W logo RGB brand colors ...">
            <a:extLst>
              <a:ext uri="{FF2B5EF4-FFF2-40B4-BE49-F238E27FC236}">
                <a16:creationId xmlns:a16="http://schemas.microsoft.com/office/drawing/2014/main" id="{5454A824-626C-4368-805C-1496C924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70" y="2145035"/>
            <a:ext cx="3894983" cy="26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F603B43-AAD6-4826-965A-08E2ABDEEA8B}"/>
              </a:ext>
            </a:extLst>
          </p:cNvPr>
          <p:cNvGrpSpPr/>
          <p:nvPr/>
        </p:nvGrpSpPr>
        <p:grpSpPr>
          <a:xfrm>
            <a:off x="124188" y="0"/>
            <a:ext cx="3335940" cy="6858000"/>
            <a:chOff x="8711821" y="0"/>
            <a:chExt cx="3462817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D5F150-8064-470A-9A7D-5A1DE73FF3A8}"/>
                </a:ext>
              </a:extLst>
            </p:cNvPr>
            <p:cNvSpPr/>
            <p:nvPr/>
          </p:nvSpPr>
          <p:spPr>
            <a:xfrm>
              <a:off x="8711821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04CCE4-E9F0-43A8-A93B-F9F161DC742C}"/>
                </a:ext>
              </a:extLst>
            </p:cNvPr>
            <p:cNvSpPr txBox="1"/>
            <p:nvPr/>
          </p:nvSpPr>
          <p:spPr>
            <a:xfrm>
              <a:off x="8935570" y="1170386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Work-study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D030CD-C7E4-42EA-9807-D3EF181B1B29}"/>
                </a:ext>
              </a:extLst>
            </p:cNvPr>
            <p:cNvSpPr txBox="1"/>
            <p:nvPr/>
          </p:nvSpPr>
          <p:spPr>
            <a:xfrm>
              <a:off x="8950879" y="2439747"/>
              <a:ext cx="29342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Jobs on campus allowing you to earn money to help pay for educational expenses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7D7F2D-8683-4547-A106-0379DB71FE2B}"/>
              </a:ext>
            </a:extLst>
          </p:cNvPr>
          <p:cNvGrpSpPr/>
          <p:nvPr/>
        </p:nvGrpSpPr>
        <p:grpSpPr>
          <a:xfrm>
            <a:off x="452282" y="1662"/>
            <a:ext cx="2892461" cy="6858000"/>
            <a:chOff x="6309744" y="0"/>
            <a:chExt cx="349617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426A52-28FD-427F-9174-DF7466D1ED4F}"/>
                </a:ext>
              </a:extLst>
            </p:cNvPr>
            <p:cNvSpPr/>
            <p:nvPr/>
          </p:nvSpPr>
          <p:spPr>
            <a:xfrm>
              <a:off x="6462215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DC7867-16A6-4CE1-A78B-2F9B706468D8}"/>
                </a:ext>
              </a:extLst>
            </p:cNvPr>
            <p:cNvSpPr txBox="1"/>
            <p:nvPr/>
          </p:nvSpPr>
          <p:spPr>
            <a:xfrm>
              <a:off x="6309744" y="1165222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Loans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C5A3BD-480C-46E1-B1E8-32D59EA8A135}"/>
                </a:ext>
              </a:extLst>
            </p:cNvPr>
            <p:cNvSpPr txBox="1"/>
            <p:nvPr/>
          </p:nvSpPr>
          <p:spPr>
            <a:xfrm>
              <a:off x="6635697" y="2347415"/>
              <a:ext cx="29342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Money borrowed from the federal government to help pay for your education, which MUST be paid back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F9D122-75B6-408A-8D6F-197F31A90E1A}"/>
              </a:ext>
            </a:extLst>
          </p:cNvPr>
          <p:cNvGrpSpPr/>
          <p:nvPr/>
        </p:nvGrpSpPr>
        <p:grpSpPr>
          <a:xfrm>
            <a:off x="36134" y="0"/>
            <a:ext cx="3343701" cy="6858000"/>
            <a:chOff x="4738048" y="0"/>
            <a:chExt cx="3343701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3B2A06-1C7B-43F2-981D-CD464ACE7125}"/>
                </a:ext>
              </a:extLst>
            </p:cNvPr>
            <p:cNvSpPr/>
            <p:nvPr/>
          </p:nvSpPr>
          <p:spPr>
            <a:xfrm>
              <a:off x="4738048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B87DCF-FBF9-4EE5-B7B8-477B89102B88}"/>
                </a:ext>
              </a:extLst>
            </p:cNvPr>
            <p:cNvSpPr txBox="1"/>
            <p:nvPr/>
          </p:nvSpPr>
          <p:spPr>
            <a:xfrm>
              <a:off x="4738048" y="1146410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Scholarships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901CDD-4A53-4831-B978-3BC50EC31401}"/>
                </a:ext>
              </a:extLst>
            </p:cNvPr>
            <p:cNvSpPr txBox="1"/>
            <p:nvPr/>
          </p:nvSpPr>
          <p:spPr>
            <a:xfrm>
              <a:off x="4914928" y="2347415"/>
              <a:ext cx="313898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Scholarships are typically awarded using a variety of factors, including - but not limited to, academic achievement, departmental and community involvement, employment experience, areas of study, and financial need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C98B7D-8BAA-4B05-9078-DC3F00D5CA80}"/>
              </a:ext>
            </a:extLst>
          </p:cNvPr>
          <p:cNvGrpSpPr/>
          <p:nvPr/>
        </p:nvGrpSpPr>
        <p:grpSpPr>
          <a:xfrm>
            <a:off x="472909" y="0"/>
            <a:ext cx="2892461" cy="6858000"/>
            <a:chOff x="756314" y="0"/>
            <a:chExt cx="3343701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C17272-63DC-4428-BA82-DEA481E7942C}"/>
                </a:ext>
              </a:extLst>
            </p:cNvPr>
            <p:cNvSpPr/>
            <p:nvPr/>
          </p:nvSpPr>
          <p:spPr>
            <a:xfrm>
              <a:off x="756314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1945E6-E8A7-48F9-A863-F2DF7CD02BF1}"/>
                </a:ext>
              </a:extLst>
            </p:cNvPr>
            <p:cNvSpPr txBox="1"/>
            <p:nvPr/>
          </p:nvSpPr>
          <p:spPr>
            <a:xfrm>
              <a:off x="756315" y="1165222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Grants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E26850-FB23-42FE-B811-FF306831BCEF}"/>
                </a:ext>
              </a:extLst>
            </p:cNvPr>
            <p:cNvSpPr txBox="1"/>
            <p:nvPr/>
          </p:nvSpPr>
          <p:spPr>
            <a:xfrm>
              <a:off x="1208964" y="2347415"/>
              <a:ext cx="289105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Federal, state, and institutional funds offered on the basis of need, which you DON’T have to pay back.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E63834-F176-4374-9C01-B77C32389013}"/>
              </a:ext>
            </a:extLst>
          </p:cNvPr>
          <p:cNvGrpSpPr/>
          <p:nvPr/>
        </p:nvGrpSpPr>
        <p:grpSpPr>
          <a:xfrm>
            <a:off x="-2510112" y="0"/>
            <a:ext cx="3343701" cy="6858000"/>
            <a:chOff x="8864221" y="152400"/>
            <a:chExt cx="3343701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F4DDD-4CBC-4391-A338-187EC4FF39FE}"/>
                </a:ext>
              </a:extLst>
            </p:cNvPr>
            <p:cNvSpPr/>
            <p:nvPr/>
          </p:nvSpPr>
          <p:spPr>
            <a:xfrm>
              <a:off x="8864221" y="15240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30FBDA-992E-4A83-A771-E2BB6958EF91}"/>
                </a:ext>
              </a:extLst>
            </p:cNvPr>
            <p:cNvSpPr txBox="1"/>
            <p:nvPr/>
          </p:nvSpPr>
          <p:spPr>
            <a:xfrm rot="16200000">
              <a:off x="10003499" y="3044279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Types of Aid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6822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4C51517-758D-4F6B-BAA2-D71A03775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41" y="1862922"/>
            <a:ext cx="3857625" cy="3743325"/>
          </a:xfrm>
          <a:prstGeom prst="rect">
            <a:avLst/>
          </a:prstGeom>
        </p:spPr>
      </p:pic>
      <p:pic>
        <p:nvPicPr>
          <p:cNvPr id="26" name="Picture 2" descr="File:University of Washington Block W logo RGB brand colors ...">
            <a:extLst>
              <a:ext uri="{FF2B5EF4-FFF2-40B4-BE49-F238E27FC236}">
                <a16:creationId xmlns:a16="http://schemas.microsoft.com/office/drawing/2014/main" id="{259D1346-ADCC-456C-9376-59CF968A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70" y="2145035"/>
            <a:ext cx="3894983" cy="26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F603B43-AAD6-4826-965A-08E2ABDEEA8B}"/>
              </a:ext>
            </a:extLst>
          </p:cNvPr>
          <p:cNvGrpSpPr/>
          <p:nvPr/>
        </p:nvGrpSpPr>
        <p:grpSpPr>
          <a:xfrm>
            <a:off x="3344743" y="0"/>
            <a:ext cx="3335940" cy="6858000"/>
            <a:chOff x="8711821" y="0"/>
            <a:chExt cx="3462817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D5F150-8064-470A-9A7D-5A1DE73FF3A8}"/>
                </a:ext>
              </a:extLst>
            </p:cNvPr>
            <p:cNvSpPr/>
            <p:nvPr/>
          </p:nvSpPr>
          <p:spPr>
            <a:xfrm>
              <a:off x="8711821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04CCE4-E9F0-43A8-A93B-F9F161DC742C}"/>
                </a:ext>
              </a:extLst>
            </p:cNvPr>
            <p:cNvSpPr txBox="1"/>
            <p:nvPr/>
          </p:nvSpPr>
          <p:spPr>
            <a:xfrm>
              <a:off x="8935570" y="1170386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Work-study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D030CD-C7E4-42EA-9807-D3EF181B1B29}"/>
                </a:ext>
              </a:extLst>
            </p:cNvPr>
            <p:cNvSpPr txBox="1"/>
            <p:nvPr/>
          </p:nvSpPr>
          <p:spPr>
            <a:xfrm>
              <a:off x="8950879" y="2439747"/>
              <a:ext cx="29342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Jobs on campus allowing you to earn money to help pay for educational expenses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7D7F2D-8683-4547-A106-0379DB71FE2B}"/>
              </a:ext>
            </a:extLst>
          </p:cNvPr>
          <p:cNvGrpSpPr/>
          <p:nvPr/>
        </p:nvGrpSpPr>
        <p:grpSpPr>
          <a:xfrm>
            <a:off x="3672837" y="0"/>
            <a:ext cx="2892461" cy="6858000"/>
            <a:chOff x="6309744" y="0"/>
            <a:chExt cx="349617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426A52-28FD-427F-9174-DF7466D1ED4F}"/>
                </a:ext>
              </a:extLst>
            </p:cNvPr>
            <p:cNvSpPr/>
            <p:nvPr/>
          </p:nvSpPr>
          <p:spPr>
            <a:xfrm>
              <a:off x="6462215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DC7867-16A6-4CE1-A78B-2F9B706468D8}"/>
                </a:ext>
              </a:extLst>
            </p:cNvPr>
            <p:cNvSpPr txBox="1"/>
            <p:nvPr/>
          </p:nvSpPr>
          <p:spPr>
            <a:xfrm>
              <a:off x="6309744" y="1165222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Loans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C5A3BD-480C-46E1-B1E8-32D59EA8A135}"/>
                </a:ext>
              </a:extLst>
            </p:cNvPr>
            <p:cNvSpPr txBox="1"/>
            <p:nvPr/>
          </p:nvSpPr>
          <p:spPr>
            <a:xfrm>
              <a:off x="6635697" y="2347415"/>
              <a:ext cx="29342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Money borrowed from the federal government to help pay for your education, which MUST be paid back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F9D122-75B6-408A-8D6F-197F31A90E1A}"/>
              </a:ext>
            </a:extLst>
          </p:cNvPr>
          <p:cNvGrpSpPr/>
          <p:nvPr/>
        </p:nvGrpSpPr>
        <p:grpSpPr>
          <a:xfrm>
            <a:off x="3207680" y="0"/>
            <a:ext cx="3343701" cy="6858000"/>
            <a:chOff x="4738048" y="0"/>
            <a:chExt cx="3343701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3B2A06-1C7B-43F2-981D-CD464ACE7125}"/>
                </a:ext>
              </a:extLst>
            </p:cNvPr>
            <p:cNvSpPr/>
            <p:nvPr/>
          </p:nvSpPr>
          <p:spPr>
            <a:xfrm>
              <a:off x="4738048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B87DCF-FBF9-4EE5-B7B8-477B89102B88}"/>
                </a:ext>
              </a:extLst>
            </p:cNvPr>
            <p:cNvSpPr txBox="1"/>
            <p:nvPr/>
          </p:nvSpPr>
          <p:spPr>
            <a:xfrm>
              <a:off x="4738048" y="1146410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Scholarships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901CDD-4A53-4831-B978-3BC50EC31401}"/>
                </a:ext>
              </a:extLst>
            </p:cNvPr>
            <p:cNvSpPr txBox="1"/>
            <p:nvPr/>
          </p:nvSpPr>
          <p:spPr>
            <a:xfrm>
              <a:off x="4914928" y="2347415"/>
              <a:ext cx="313898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Scholarships are typically awarded using a variety of factors, including - but not limited to, academic achievement, departmental and community involvement, employment experience, areas of study, and financial need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C98B7D-8BAA-4B05-9078-DC3F00D5CA80}"/>
              </a:ext>
            </a:extLst>
          </p:cNvPr>
          <p:cNvGrpSpPr/>
          <p:nvPr/>
        </p:nvGrpSpPr>
        <p:grpSpPr>
          <a:xfrm>
            <a:off x="472909" y="0"/>
            <a:ext cx="2892461" cy="6858000"/>
            <a:chOff x="756314" y="0"/>
            <a:chExt cx="3343701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C17272-63DC-4428-BA82-DEA481E7942C}"/>
                </a:ext>
              </a:extLst>
            </p:cNvPr>
            <p:cNvSpPr/>
            <p:nvPr/>
          </p:nvSpPr>
          <p:spPr>
            <a:xfrm>
              <a:off x="756314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1945E6-E8A7-48F9-A863-F2DF7CD02BF1}"/>
                </a:ext>
              </a:extLst>
            </p:cNvPr>
            <p:cNvSpPr txBox="1"/>
            <p:nvPr/>
          </p:nvSpPr>
          <p:spPr>
            <a:xfrm>
              <a:off x="756315" y="1165222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Grants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E26850-FB23-42FE-B811-FF306831BCEF}"/>
                </a:ext>
              </a:extLst>
            </p:cNvPr>
            <p:cNvSpPr txBox="1"/>
            <p:nvPr/>
          </p:nvSpPr>
          <p:spPr>
            <a:xfrm>
              <a:off x="1208964" y="2347415"/>
              <a:ext cx="289105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Federal, state, and institutional funds offered on the basis of need, which you DON’T have to pay back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E63834-F176-4374-9C01-B77C32389013}"/>
              </a:ext>
            </a:extLst>
          </p:cNvPr>
          <p:cNvGrpSpPr/>
          <p:nvPr/>
        </p:nvGrpSpPr>
        <p:grpSpPr>
          <a:xfrm>
            <a:off x="-2510112" y="0"/>
            <a:ext cx="3343701" cy="6858000"/>
            <a:chOff x="8864221" y="152400"/>
            <a:chExt cx="3343701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F4DDD-4CBC-4391-A338-187EC4FF39FE}"/>
                </a:ext>
              </a:extLst>
            </p:cNvPr>
            <p:cNvSpPr/>
            <p:nvPr/>
          </p:nvSpPr>
          <p:spPr>
            <a:xfrm>
              <a:off x="8864221" y="15240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30FBDA-992E-4A83-A771-E2BB6958EF91}"/>
                </a:ext>
              </a:extLst>
            </p:cNvPr>
            <p:cNvSpPr txBox="1"/>
            <p:nvPr/>
          </p:nvSpPr>
          <p:spPr>
            <a:xfrm rot="16200000">
              <a:off x="10003499" y="3044279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Types of Aid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952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441BA1D-C756-4B64-AD3E-1D59B810B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41" y="1862922"/>
            <a:ext cx="3857625" cy="3743325"/>
          </a:xfrm>
          <a:prstGeom prst="rect">
            <a:avLst/>
          </a:prstGeom>
        </p:spPr>
      </p:pic>
      <p:pic>
        <p:nvPicPr>
          <p:cNvPr id="26" name="Picture 2" descr="File:University of Washington Block W logo RGB brand colors ...">
            <a:extLst>
              <a:ext uri="{FF2B5EF4-FFF2-40B4-BE49-F238E27FC236}">
                <a16:creationId xmlns:a16="http://schemas.microsoft.com/office/drawing/2014/main" id="{A7E604E3-9DA7-4922-BDDC-F4561640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70" y="2145035"/>
            <a:ext cx="3894983" cy="26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F603B43-AAD6-4826-965A-08E2ABDEEA8B}"/>
              </a:ext>
            </a:extLst>
          </p:cNvPr>
          <p:cNvGrpSpPr/>
          <p:nvPr/>
        </p:nvGrpSpPr>
        <p:grpSpPr>
          <a:xfrm>
            <a:off x="6020297" y="0"/>
            <a:ext cx="3335940" cy="6858000"/>
            <a:chOff x="8711821" y="0"/>
            <a:chExt cx="3462817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D5F150-8064-470A-9A7D-5A1DE73FF3A8}"/>
                </a:ext>
              </a:extLst>
            </p:cNvPr>
            <p:cNvSpPr/>
            <p:nvPr/>
          </p:nvSpPr>
          <p:spPr>
            <a:xfrm>
              <a:off x="8711821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04CCE4-E9F0-43A8-A93B-F9F161DC742C}"/>
                </a:ext>
              </a:extLst>
            </p:cNvPr>
            <p:cNvSpPr txBox="1"/>
            <p:nvPr/>
          </p:nvSpPr>
          <p:spPr>
            <a:xfrm>
              <a:off x="8935570" y="1170386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Work-study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D030CD-C7E4-42EA-9807-D3EF181B1B29}"/>
                </a:ext>
              </a:extLst>
            </p:cNvPr>
            <p:cNvSpPr txBox="1"/>
            <p:nvPr/>
          </p:nvSpPr>
          <p:spPr>
            <a:xfrm>
              <a:off x="8950879" y="2439747"/>
              <a:ext cx="29342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Jobs on campus allowing you to earn money to help pay for educational expenses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7D7F2D-8683-4547-A106-0379DB71FE2B}"/>
              </a:ext>
            </a:extLst>
          </p:cNvPr>
          <p:cNvGrpSpPr/>
          <p:nvPr/>
        </p:nvGrpSpPr>
        <p:grpSpPr>
          <a:xfrm>
            <a:off x="6348391" y="0"/>
            <a:ext cx="2892461" cy="6858000"/>
            <a:chOff x="6309744" y="0"/>
            <a:chExt cx="349617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426A52-28FD-427F-9174-DF7466D1ED4F}"/>
                </a:ext>
              </a:extLst>
            </p:cNvPr>
            <p:cNvSpPr/>
            <p:nvPr/>
          </p:nvSpPr>
          <p:spPr>
            <a:xfrm>
              <a:off x="6462215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DC7867-16A6-4CE1-A78B-2F9B706468D8}"/>
                </a:ext>
              </a:extLst>
            </p:cNvPr>
            <p:cNvSpPr txBox="1"/>
            <p:nvPr/>
          </p:nvSpPr>
          <p:spPr>
            <a:xfrm>
              <a:off x="6309744" y="1165222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Loans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C5A3BD-480C-46E1-B1E8-32D59EA8A135}"/>
                </a:ext>
              </a:extLst>
            </p:cNvPr>
            <p:cNvSpPr txBox="1"/>
            <p:nvPr/>
          </p:nvSpPr>
          <p:spPr>
            <a:xfrm>
              <a:off x="6635697" y="2347415"/>
              <a:ext cx="29342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Money borrowed from the federal government to help pay for your education, which MUST be paid back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F9D122-75B6-408A-8D6F-197F31A90E1A}"/>
              </a:ext>
            </a:extLst>
          </p:cNvPr>
          <p:cNvGrpSpPr/>
          <p:nvPr/>
        </p:nvGrpSpPr>
        <p:grpSpPr>
          <a:xfrm>
            <a:off x="3207680" y="0"/>
            <a:ext cx="3343701" cy="6858000"/>
            <a:chOff x="4738048" y="0"/>
            <a:chExt cx="3343701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3B2A06-1C7B-43F2-981D-CD464ACE7125}"/>
                </a:ext>
              </a:extLst>
            </p:cNvPr>
            <p:cNvSpPr/>
            <p:nvPr/>
          </p:nvSpPr>
          <p:spPr>
            <a:xfrm>
              <a:off x="4738048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B87DCF-FBF9-4EE5-B7B8-477B89102B88}"/>
                </a:ext>
              </a:extLst>
            </p:cNvPr>
            <p:cNvSpPr txBox="1"/>
            <p:nvPr/>
          </p:nvSpPr>
          <p:spPr>
            <a:xfrm>
              <a:off x="4738048" y="1146410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Scholarships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901CDD-4A53-4831-B978-3BC50EC31401}"/>
                </a:ext>
              </a:extLst>
            </p:cNvPr>
            <p:cNvSpPr txBox="1"/>
            <p:nvPr/>
          </p:nvSpPr>
          <p:spPr>
            <a:xfrm>
              <a:off x="4914928" y="2347415"/>
              <a:ext cx="313898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Scholarships are typically awarded using a variety of factors, including - but not limited to, academic achievement, departmental and community involvement, employment experience, areas of study, and financial need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C98B7D-8BAA-4B05-9078-DC3F00D5CA80}"/>
              </a:ext>
            </a:extLst>
          </p:cNvPr>
          <p:cNvGrpSpPr/>
          <p:nvPr/>
        </p:nvGrpSpPr>
        <p:grpSpPr>
          <a:xfrm>
            <a:off x="472909" y="0"/>
            <a:ext cx="2892461" cy="6858000"/>
            <a:chOff x="756314" y="0"/>
            <a:chExt cx="3343701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C17272-63DC-4428-BA82-DEA481E7942C}"/>
                </a:ext>
              </a:extLst>
            </p:cNvPr>
            <p:cNvSpPr/>
            <p:nvPr/>
          </p:nvSpPr>
          <p:spPr>
            <a:xfrm>
              <a:off x="756314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1945E6-E8A7-48F9-A863-F2DF7CD02BF1}"/>
                </a:ext>
              </a:extLst>
            </p:cNvPr>
            <p:cNvSpPr txBox="1"/>
            <p:nvPr/>
          </p:nvSpPr>
          <p:spPr>
            <a:xfrm>
              <a:off x="756315" y="1165222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Grants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E26850-FB23-42FE-B811-FF306831BCEF}"/>
                </a:ext>
              </a:extLst>
            </p:cNvPr>
            <p:cNvSpPr txBox="1"/>
            <p:nvPr/>
          </p:nvSpPr>
          <p:spPr>
            <a:xfrm>
              <a:off x="1208964" y="2347415"/>
              <a:ext cx="289105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Federal, state, and institutional funds offered on the basis of need, which you DON’T have to pay back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E63834-F176-4374-9C01-B77C32389013}"/>
              </a:ext>
            </a:extLst>
          </p:cNvPr>
          <p:cNvGrpSpPr/>
          <p:nvPr/>
        </p:nvGrpSpPr>
        <p:grpSpPr>
          <a:xfrm>
            <a:off x="-2510112" y="0"/>
            <a:ext cx="3343701" cy="6858000"/>
            <a:chOff x="8864221" y="152400"/>
            <a:chExt cx="3343701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F4DDD-4CBC-4391-A338-187EC4FF39FE}"/>
                </a:ext>
              </a:extLst>
            </p:cNvPr>
            <p:cNvSpPr/>
            <p:nvPr/>
          </p:nvSpPr>
          <p:spPr>
            <a:xfrm>
              <a:off x="8864221" y="15240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30FBDA-992E-4A83-A771-E2BB6958EF91}"/>
                </a:ext>
              </a:extLst>
            </p:cNvPr>
            <p:cNvSpPr txBox="1"/>
            <p:nvPr/>
          </p:nvSpPr>
          <p:spPr>
            <a:xfrm rot="16200000">
              <a:off x="10003499" y="3044279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Types of Aid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183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441BA1D-C756-4B64-AD3E-1D59B810B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41" y="1862922"/>
            <a:ext cx="3857625" cy="3743325"/>
          </a:xfrm>
          <a:prstGeom prst="rect">
            <a:avLst/>
          </a:prstGeom>
        </p:spPr>
      </p:pic>
      <p:pic>
        <p:nvPicPr>
          <p:cNvPr id="26" name="Picture 2" descr="File:University of Washington Block W logo RGB brand colors ...">
            <a:extLst>
              <a:ext uri="{FF2B5EF4-FFF2-40B4-BE49-F238E27FC236}">
                <a16:creationId xmlns:a16="http://schemas.microsoft.com/office/drawing/2014/main" id="{A7E604E3-9DA7-4922-BDDC-F4561640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70" y="2145035"/>
            <a:ext cx="3894983" cy="26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F603B43-AAD6-4826-965A-08E2ABDEEA8B}"/>
              </a:ext>
            </a:extLst>
          </p:cNvPr>
          <p:cNvGrpSpPr/>
          <p:nvPr/>
        </p:nvGrpSpPr>
        <p:grpSpPr>
          <a:xfrm>
            <a:off x="9013533" y="0"/>
            <a:ext cx="3335940" cy="6858000"/>
            <a:chOff x="8711821" y="0"/>
            <a:chExt cx="3462817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D5F150-8064-470A-9A7D-5A1DE73FF3A8}"/>
                </a:ext>
              </a:extLst>
            </p:cNvPr>
            <p:cNvSpPr/>
            <p:nvPr/>
          </p:nvSpPr>
          <p:spPr>
            <a:xfrm>
              <a:off x="8711821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04CCE4-E9F0-43A8-A93B-F9F161DC742C}"/>
                </a:ext>
              </a:extLst>
            </p:cNvPr>
            <p:cNvSpPr txBox="1"/>
            <p:nvPr/>
          </p:nvSpPr>
          <p:spPr>
            <a:xfrm>
              <a:off x="8935570" y="1170386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Work-study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D030CD-C7E4-42EA-9807-D3EF181B1B29}"/>
                </a:ext>
              </a:extLst>
            </p:cNvPr>
            <p:cNvSpPr txBox="1"/>
            <p:nvPr/>
          </p:nvSpPr>
          <p:spPr>
            <a:xfrm>
              <a:off x="8950879" y="2439747"/>
              <a:ext cx="29342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Jobs on campus allowing you to earn money to help pay for educational expenses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7D7F2D-8683-4547-A106-0379DB71FE2B}"/>
              </a:ext>
            </a:extLst>
          </p:cNvPr>
          <p:cNvGrpSpPr/>
          <p:nvPr/>
        </p:nvGrpSpPr>
        <p:grpSpPr>
          <a:xfrm>
            <a:off x="6261108" y="0"/>
            <a:ext cx="2892461" cy="6858000"/>
            <a:chOff x="6309744" y="0"/>
            <a:chExt cx="349617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426A52-28FD-427F-9174-DF7466D1ED4F}"/>
                </a:ext>
              </a:extLst>
            </p:cNvPr>
            <p:cNvSpPr/>
            <p:nvPr/>
          </p:nvSpPr>
          <p:spPr>
            <a:xfrm>
              <a:off x="6462215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DC7867-16A6-4CE1-A78B-2F9B706468D8}"/>
                </a:ext>
              </a:extLst>
            </p:cNvPr>
            <p:cNvSpPr txBox="1"/>
            <p:nvPr/>
          </p:nvSpPr>
          <p:spPr>
            <a:xfrm>
              <a:off x="6309744" y="1165222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Loans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C5A3BD-480C-46E1-B1E8-32D59EA8A135}"/>
                </a:ext>
              </a:extLst>
            </p:cNvPr>
            <p:cNvSpPr txBox="1"/>
            <p:nvPr/>
          </p:nvSpPr>
          <p:spPr>
            <a:xfrm>
              <a:off x="6635697" y="2347415"/>
              <a:ext cx="29342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Money borrowed from the federal government to help pay for your education, which MUST be paid back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F9D122-75B6-408A-8D6F-197F31A90E1A}"/>
              </a:ext>
            </a:extLst>
          </p:cNvPr>
          <p:cNvGrpSpPr/>
          <p:nvPr/>
        </p:nvGrpSpPr>
        <p:grpSpPr>
          <a:xfrm>
            <a:off x="3207680" y="0"/>
            <a:ext cx="3343701" cy="6858000"/>
            <a:chOff x="4738048" y="0"/>
            <a:chExt cx="3343701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3B2A06-1C7B-43F2-981D-CD464ACE7125}"/>
                </a:ext>
              </a:extLst>
            </p:cNvPr>
            <p:cNvSpPr/>
            <p:nvPr/>
          </p:nvSpPr>
          <p:spPr>
            <a:xfrm>
              <a:off x="4738048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B87DCF-FBF9-4EE5-B7B8-477B89102B88}"/>
                </a:ext>
              </a:extLst>
            </p:cNvPr>
            <p:cNvSpPr txBox="1"/>
            <p:nvPr/>
          </p:nvSpPr>
          <p:spPr>
            <a:xfrm>
              <a:off x="4738048" y="1146410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Scholarships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901CDD-4A53-4831-B978-3BC50EC31401}"/>
                </a:ext>
              </a:extLst>
            </p:cNvPr>
            <p:cNvSpPr txBox="1"/>
            <p:nvPr/>
          </p:nvSpPr>
          <p:spPr>
            <a:xfrm>
              <a:off x="4914928" y="2347415"/>
              <a:ext cx="313898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Scholarships are typically awarded using a variety of factors, including - but not limited to, academic achievement, departmental and community involvement, employment experience, areas of study, and financial need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C98B7D-8BAA-4B05-9078-DC3F00D5CA80}"/>
              </a:ext>
            </a:extLst>
          </p:cNvPr>
          <p:cNvGrpSpPr/>
          <p:nvPr/>
        </p:nvGrpSpPr>
        <p:grpSpPr>
          <a:xfrm>
            <a:off x="472909" y="0"/>
            <a:ext cx="2892461" cy="6858000"/>
            <a:chOff x="756314" y="0"/>
            <a:chExt cx="3343701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C17272-63DC-4428-BA82-DEA481E7942C}"/>
                </a:ext>
              </a:extLst>
            </p:cNvPr>
            <p:cNvSpPr/>
            <p:nvPr/>
          </p:nvSpPr>
          <p:spPr>
            <a:xfrm>
              <a:off x="756314" y="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1945E6-E8A7-48F9-A863-F2DF7CD02BF1}"/>
                </a:ext>
              </a:extLst>
            </p:cNvPr>
            <p:cNvSpPr txBox="1"/>
            <p:nvPr/>
          </p:nvSpPr>
          <p:spPr>
            <a:xfrm>
              <a:off x="756315" y="1165222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Grants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E26850-FB23-42FE-B811-FF306831BCEF}"/>
                </a:ext>
              </a:extLst>
            </p:cNvPr>
            <p:cNvSpPr txBox="1"/>
            <p:nvPr/>
          </p:nvSpPr>
          <p:spPr>
            <a:xfrm>
              <a:off x="1208964" y="2347415"/>
              <a:ext cx="289105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/>
                </a:rPr>
                <a:t>Federal, state, and institutional funds offered on the basis of need, which you DON’T have to pay back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E63834-F176-4374-9C01-B77C32389013}"/>
              </a:ext>
            </a:extLst>
          </p:cNvPr>
          <p:cNvGrpSpPr/>
          <p:nvPr/>
        </p:nvGrpSpPr>
        <p:grpSpPr>
          <a:xfrm>
            <a:off x="-2510112" y="0"/>
            <a:ext cx="3343701" cy="6858000"/>
            <a:chOff x="8864221" y="152400"/>
            <a:chExt cx="3343701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F4DDD-4CBC-4391-A338-187EC4FF39FE}"/>
                </a:ext>
              </a:extLst>
            </p:cNvPr>
            <p:cNvSpPr/>
            <p:nvPr/>
          </p:nvSpPr>
          <p:spPr>
            <a:xfrm>
              <a:off x="8864221" y="152400"/>
              <a:ext cx="3343701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0" dist="127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30FBDA-992E-4A83-A771-E2BB6958EF91}"/>
                </a:ext>
              </a:extLst>
            </p:cNvPr>
            <p:cNvSpPr txBox="1"/>
            <p:nvPr/>
          </p:nvSpPr>
          <p:spPr>
            <a:xfrm rot="16200000">
              <a:off x="10003499" y="3044279"/>
              <a:ext cx="3239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Encode Sans Normal"/>
                </a:rPr>
                <a:t>Types of Aid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556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9614-5A63-49B6-B3E0-C7ADCCFD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ncode Sans Narrow Black" panose="02000000000000000000"/>
              </a:rPr>
              <a:t>Which Application form do you complete?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7B762-C1CE-403E-AFE3-CB23377DD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/>
              </a:rPr>
              <a:t>If you are a U.S. Citizen or an eligible non-citizen, then you can submit the </a:t>
            </a:r>
            <a:r>
              <a:rPr lang="en-US" b="1" dirty="0">
                <a:latin typeface="Open Sans" panose="020B0606030504020204"/>
              </a:rPr>
              <a:t>FAFSA</a:t>
            </a:r>
            <a:r>
              <a:rPr lang="en-US" dirty="0">
                <a:latin typeface="Open Sans" panose="020B0606030504020204"/>
              </a:rPr>
              <a:t> form and be considered for federal aid. If you are </a:t>
            </a:r>
            <a:r>
              <a:rPr lang="en-US" b="1" dirty="0">
                <a:latin typeface="Open Sans" panose="020B0606030504020204"/>
              </a:rPr>
              <a:t>not</a:t>
            </a:r>
            <a:r>
              <a:rPr lang="en-US" dirty="0">
                <a:latin typeface="Open Sans" panose="020B0606030504020204"/>
              </a:rPr>
              <a:t> a U.S. Citizen and you are </a:t>
            </a:r>
            <a:r>
              <a:rPr lang="en-US" b="1" dirty="0">
                <a:latin typeface="Open Sans" panose="020B0606030504020204"/>
              </a:rPr>
              <a:t>not</a:t>
            </a:r>
            <a:r>
              <a:rPr lang="en-US" dirty="0">
                <a:latin typeface="Open Sans" panose="020B0606030504020204"/>
              </a:rPr>
              <a:t> an eligible non-citizen, then you may be able to apply for state or institutional aid by submitting the </a:t>
            </a:r>
            <a:r>
              <a:rPr lang="en-US" b="1" dirty="0">
                <a:latin typeface="Open Sans" panose="020B0606030504020204"/>
              </a:rPr>
              <a:t>WASFA</a:t>
            </a:r>
            <a:r>
              <a:rPr lang="en-US" dirty="0">
                <a:latin typeface="Open Sans" panose="020B0606030504020204"/>
              </a:rPr>
              <a:t> form. To be considered for financial aid, you must complete one of the applications below.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E1CB1-831E-4A21-94FF-272176632604}"/>
              </a:ext>
            </a:extLst>
          </p:cNvPr>
          <p:cNvSpPr/>
          <p:nvPr/>
        </p:nvSpPr>
        <p:spPr>
          <a:xfrm>
            <a:off x="838200" y="5425441"/>
            <a:ext cx="2332478" cy="1432559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Encode Sans Narrow Black" panose="02000000000000000000" pitchFamily="2" charset="77"/>
              </a:rPr>
              <a:t>FAFSA</a:t>
            </a:r>
          </a:p>
          <a:p>
            <a:pPr algn="ctr"/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www.fafsa.gov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CEA8C8-6696-4F87-807A-A383425FBE15}"/>
              </a:ext>
            </a:extLst>
          </p:cNvPr>
          <p:cNvSpPr/>
          <p:nvPr/>
        </p:nvSpPr>
        <p:spPr>
          <a:xfrm>
            <a:off x="3838639" y="5425440"/>
            <a:ext cx="3509953" cy="1432559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Encode Sans Narrow Black" panose="02000000000000000000" pitchFamily="2" charset="77"/>
              </a:rPr>
              <a:t>WASFA</a:t>
            </a:r>
          </a:p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https://wsac.wa.gov/WASFAelig</a:t>
            </a:r>
          </a:p>
        </p:txBody>
      </p:sp>
    </p:spTree>
    <p:extLst>
      <p:ext uri="{BB962C8B-B14F-4D97-AF65-F5344CB8AC3E}">
        <p14:creationId xmlns:p14="http://schemas.microsoft.com/office/powerpoint/2010/main" val="3813618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693</TotalTime>
  <Words>919</Words>
  <Application>Microsoft Office PowerPoint</Application>
  <PresentationFormat>Widescreen</PresentationFormat>
  <Paragraphs>139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Encode Sans Narrow Black</vt:lpstr>
      <vt:lpstr>Encode Sans Normal</vt:lpstr>
      <vt:lpstr>Encode Sans Normal Black</vt:lpstr>
      <vt:lpstr>Open Sans</vt:lpstr>
      <vt:lpstr>System Font Regular</vt:lpstr>
      <vt:lpstr>Uni Sans</vt:lpstr>
      <vt:lpstr>Uni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Application form do you complete?</vt:lpstr>
      <vt:lpstr>2025-26 FAFSA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Cabanos, Myles J B.</dc:creator>
  <cp:lastModifiedBy>Cabanos, Myles J B.</cp:lastModifiedBy>
  <cp:revision>49</cp:revision>
  <dcterms:created xsi:type="dcterms:W3CDTF">2023-09-28T00:01:35Z</dcterms:created>
  <dcterms:modified xsi:type="dcterms:W3CDTF">2024-10-09T15:38:47Z</dcterms:modified>
</cp:coreProperties>
</file>